
<file path=[Content_Types].xml><?xml version="1.0" encoding="utf-8"?>
<Types xmlns="http://schemas.openxmlformats.org/package/2006/content-types">
  <Override PartName="/ppt/theme/theme2.xml" ContentType="application/vnd.openxmlformats-officedocument.theme+xml"/>
  <Override PartName="/ppt/embeddings/Microsoft_Equation15.bin" ContentType="application/vnd.openxmlformats-officedocument.oleObject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embeddings/Microsoft_Equation8.bin" ContentType="application/vnd.openxmlformats-officedocument.oleObject"/>
  <Override PartName="/ppt/embeddings/Microsoft_Equation16.bin" ContentType="application/vnd.openxmlformats-officedocument.oleObject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embeddings/Microsoft_Equation14.bin" ContentType="application/vnd.openxmlformats-officedocument.oleObject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embeddings/Microsoft_Equation12.bin" ContentType="application/vnd.openxmlformats-officedocument.oleObject"/>
  <Override PartName="/ppt/embeddings/Microsoft_Equation20.bin" ContentType="application/vnd.openxmlformats-officedocument.oleObject"/>
  <Override PartName="/ppt/embeddings/Microsoft_Equation19.bin" ContentType="application/vnd.openxmlformats-officedocument.oleObject"/>
  <Override PartName="/ppt/embeddings/Microsoft_Equation2.bin" ContentType="application/vnd.openxmlformats-officedocument.oleObject"/>
  <Override PartName="/ppt/embeddings/Microsoft_Equation11.bin" ContentType="application/vnd.openxmlformats-officedocument.oleObject"/>
  <Override PartName="/ppt/embeddings/Microsoft_Equation4.bin" ContentType="application/vnd.openxmlformats-officedocument.oleObject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embeddings/Microsoft_Equation10.bin" ContentType="application/vnd.openxmlformats-officedocument.oleObject"/>
  <Override PartName="/ppt/embeddings/Microsoft_Equation5.bin" ContentType="application/vnd.openxmlformats-officedocument.oleObject"/>
  <Default Extension="pict" ContentType="image/pict"/>
  <Override PartName="/ppt/embeddings/Microsoft_Equation7.bin" ContentType="application/vnd.openxmlformats-officedocument.oleObject"/>
  <Override PartName="/ppt/embeddings/Microsoft_Equation18.bin" ContentType="application/vnd.openxmlformats-officedocument.oleObject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embeddings/Microsoft_Equation13.bin" ContentType="application/vnd.openxmlformats-officedocument.oleObject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embeddings/Microsoft_Equation1.bin" ContentType="application/vnd.openxmlformats-officedocument.oleObject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embeddings/Microsoft_Equation9.bin" ContentType="application/vnd.openxmlformats-officedocument.oleObject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embeddings/Microsoft_Equation6.bin" ContentType="application/vnd.openxmlformats-officedocument.oleObject"/>
  <Default Extension="rels" ContentType="application/vnd.openxmlformats-package.relationships+xml"/>
  <Override PartName="/ppt/slides/slide9.xml" ContentType="application/vnd.openxmlformats-officedocument.presentationml.slide+xml"/>
  <Override PartName="/ppt/embeddings/Microsoft_Equation3.bin" ContentType="application/vnd.openxmlformats-officedocument.oleObject"/>
  <Override PartName="/ppt/embeddings/Microsoft_Equation17.bin" ContentType="application/vnd.openxmlformats-officedocument.oleObject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4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24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slide" Target="slides/slide1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ict"/><Relationship Id="rId3" Type="http://schemas.openxmlformats.org/officeDocument/2006/relationships/image" Target="../media/image3.pict"/><Relationship Id="rId1" Type="http://schemas.openxmlformats.org/officeDocument/2006/relationships/image" Target="../media/image1.pict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ict"/><Relationship Id="rId1" Type="http://schemas.openxmlformats.org/officeDocument/2006/relationships/image" Target="../media/image4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ict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ict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ict"/><Relationship Id="rId3" Type="http://schemas.openxmlformats.org/officeDocument/2006/relationships/image" Target="../media/image16.pict"/><Relationship Id="rId1" Type="http://schemas.openxmlformats.org/officeDocument/2006/relationships/image" Target="../media/image14.pict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ict"/><Relationship Id="rId4" Type="http://schemas.openxmlformats.org/officeDocument/2006/relationships/image" Target="../media/image20.pict"/><Relationship Id="rId5" Type="http://schemas.openxmlformats.org/officeDocument/2006/relationships/image" Target="../media/image21.pict"/><Relationship Id="rId7" Type="http://schemas.openxmlformats.org/officeDocument/2006/relationships/image" Target="../media/image23.pict"/><Relationship Id="rId1" Type="http://schemas.openxmlformats.org/officeDocument/2006/relationships/image" Target="../media/image17.pict"/><Relationship Id="rId2" Type="http://schemas.openxmlformats.org/officeDocument/2006/relationships/image" Target="../media/image18.pict"/><Relationship Id="rId3" Type="http://schemas.openxmlformats.org/officeDocument/2006/relationships/image" Target="../media/image19.pict"/><Relationship Id="rId6" Type="http://schemas.openxmlformats.org/officeDocument/2006/relationships/image" Target="../media/image22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6B9EB-C0FE-C24B-8247-801EED56C76B}" type="datetimeFigureOut">
              <a:rPr lang="en-US" smtClean="0"/>
              <a:pPr/>
              <a:t>3/7/13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162F7-588E-1746-A194-FF44DE5F08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6735-FB99-194F-8AA0-1F566E95FDB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C099-9ACC-9F41-8890-C6C65F966529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3/7/13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>
                    <a:tint val="75000"/>
                  </a:prstClr>
                </a:solidFill>
              </a:rPr>
              <a:t>Epidemioogical Model for Clostridium Difficile Transmission in Healthcare Settings</a:t>
            </a:r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8C96-81E6-D643-9017-EAF07C88A988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DB6A7-4691-3C4A-A823-D1BFBC0639B6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3/7/13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white">
                    <a:tint val="75000"/>
                  </a:prstClr>
                </a:solidFill>
              </a:rPr>
              <a:t>Epidemioogical Model for Clostridium Difficile Transmission in Healthcare Settings</a:t>
            </a:r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88C96-81E6-D643-9017-EAF07C88A988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image" Target="../media/image9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6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7.bin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8.bin"/><Relationship Id="rId1" Type="http://schemas.openxmlformats.org/officeDocument/2006/relationships/vmlDrawing" Target="../drawings/vmlDrawing5.v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image" Target="../media/image13.png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9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11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10.bin"/><Relationship Id="rId5" Type="http://schemas.openxmlformats.org/officeDocument/2006/relationships/oleObject" Target="../embeddings/Microsoft_Equation1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quation18.bin"/><Relationship Id="rId4" Type="http://schemas.openxmlformats.org/officeDocument/2006/relationships/oleObject" Target="../embeddings/Microsoft_Equation14.bin"/><Relationship Id="rId10" Type="http://schemas.openxmlformats.org/officeDocument/2006/relationships/oleObject" Target="../embeddings/Microsoft_Equation20.bin"/><Relationship Id="rId5" Type="http://schemas.openxmlformats.org/officeDocument/2006/relationships/oleObject" Target="../embeddings/Microsoft_Equation15.bin"/><Relationship Id="rId7" Type="http://schemas.openxmlformats.org/officeDocument/2006/relationships/oleObject" Target="../embeddings/Microsoft_Equation17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1.xml"/><Relationship Id="rId9" Type="http://schemas.openxmlformats.org/officeDocument/2006/relationships/oleObject" Target="../embeddings/Microsoft_Equation19.bin"/><Relationship Id="rId3" Type="http://schemas.openxmlformats.org/officeDocument/2006/relationships/oleObject" Target="../embeddings/Microsoft_Equation13.bin"/><Relationship Id="rId6" Type="http://schemas.openxmlformats.org/officeDocument/2006/relationships/oleObject" Target="../embeddings/Microsoft_Equation1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1.bin"/><Relationship Id="rId5" Type="http://schemas.openxmlformats.org/officeDocument/2006/relationships/oleObject" Target="../embeddings/Microsoft_Equation3.bin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5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Microsoft_Equation4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310991"/>
            <a:ext cx="8229600" cy="751563"/>
          </a:xfrm>
        </p:spPr>
        <p:txBody>
          <a:bodyPr anchor="ctr">
            <a:noAutofit/>
          </a:bodyPr>
          <a:lstStyle/>
          <a:p>
            <a:r>
              <a:rPr lang="en-US" sz="2400" dirty="0" smtClean="0"/>
              <a:t>Chapter 9: Leslie Matrix Models &amp; </a:t>
            </a:r>
            <a:r>
              <a:rPr lang="en-US" sz="2400" dirty="0" err="1" smtClean="0"/>
              <a:t>Eigenvalues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en-US" dirty="0" smtClean="0"/>
              <a:t>(9.1) Leslie Matrix Models</a:t>
            </a:r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(9.2) Long Term Growth Rate (</a:t>
            </a:r>
            <a:r>
              <a:rPr lang="en-US" dirty="0" err="1" smtClean="0"/>
              <a:t>Eigenvalues</a:t>
            </a:r>
            <a:r>
              <a:rPr lang="en-US" dirty="0" smtClean="0"/>
              <a:t>)</a:t>
            </a:r>
          </a:p>
          <a:p>
            <a:pPr marL="571500" indent="-571500">
              <a:buFont typeface="+mj-lt"/>
              <a:buAutoNum type="arabicPeriod"/>
            </a:pPr>
            <a:r>
              <a:rPr lang="en-US" dirty="0" smtClean="0"/>
              <a:t>(9.3) Long Term Population Structure 			 		(Corresponding Eigenvectors)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Example 9.1 (Six Years of Locusts)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(</a:t>
            </a:r>
            <a:r>
              <a:rPr lang="en-US" sz="2400" dirty="0" err="1" smtClean="0"/>
              <a:t>b</a:t>
            </a:r>
            <a:r>
              <a:rPr lang="en-US" sz="2400" dirty="0" smtClean="0"/>
              <a:t>)	How does the population of locusts change over the course of six years if there are 50 eggs, 100 hoppers, and 50 adults at the initial time?</a:t>
            </a:r>
          </a:p>
          <a:p>
            <a:pPr marL="571500" indent="-571500">
              <a:buNone/>
            </a:pPr>
            <a:r>
              <a:rPr lang="en-US" sz="2400" dirty="0" smtClean="0"/>
              <a:t>	Solution: Our initial population vector is                                . Simply modifying and running the script, we get the output: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084821" y="2397125"/>
          <a:ext cx="2286000" cy="387350"/>
        </p:xfrm>
        <a:graphic>
          <a:graphicData uri="http://schemas.openxmlformats.org/presentationml/2006/ole">
            <p:oleObj spid="_x0000_s29698" name="Equation" r:id="rId3" imgW="1422400" imgH="241300" progId="Equation.3">
              <p:embed/>
            </p:oleObj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500" y="3277516"/>
            <a:ext cx="5715000" cy="29464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781766" y="4664869"/>
            <a:ext cx="21072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population still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cycles every 3 years,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but the numbers are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different.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Frame 10"/>
          <p:cNvSpPr/>
          <p:nvPr/>
        </p:nvSpPr>
        <p:spPr>
          <a:xfrm>
            <a:off x="4781766" y="4677826"/>
            <a:ext cx="2093542" cy="1200329"/>
          </a:xfrm>
          <a:prstGeom prst="frame">
            <a:avLst>
              <a:gd name="adj1" fmla="val 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0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Leslie Matrices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71500" indent="-571500"/>
            <a:r>
              <a:rPr lang="en-US" sz="2400" dirty="0" smtClean="0"/>
              <a:t>This type of matrix population model is known as a Leslie matrix model. In general, Leslie matrices have the form:</a:t>
            </a:r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/>
            <a:r>
              <a:rPr lang="en-US" sz="2400" i="1" dirty="0" err="1" smtClean="0"/>
              <a:t>f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is the average number of female offspring born to a female individual per time step in class </a:t>
            </a:r>
            <a:r>
              <a:rPr lang="en-US" sz="2400" dirty="0" err="1" smtClean="0"/>
              <a:t>i</a:t>
            </a:r>
            <a:endParaRPr lang="en-US" sz="2400" dirty="0" smtClean="0"/>
          </a:p>
          <a:p>
            <a:pPr marL="571500" indent="-571500"/>
            <a:r>
              <a:rPr lang="en-US" sz="2400" i="1" dirty="0" err="1" smtClean="0"/>
              <a:t>s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is the percent of individuals in class </a:t>
            </a:r>
            <a:r>
              <a:rPr lang="en-US" sz="2400" dirty="0" err="1" smtClean="0"/>
              <a:t>i</a:t>
            </a:r>
            <a:r>
              <a:rPr lang="en-US" sz="2400" dirty="0" smtClean="0"/>
              <a:t> that survive to class i+1, for </a:t>
            </a:r>
            <a:r>
              <a:rPr lang="en-US" sz="2400" dirty="0" err="1" smtClean="0"/>
              <a:t>i</a:t>
            </a:r>
            <a:r>
              <a:rPr lang="en-US" sz="2400" dirty="0" smtClean="0"/>
              <a:t> &lt; </a:t>
            </a:r>
            <a:r>
              <a:rPr lang="en-US" sz="2400" dirty="0" err="1" smtClean="0"/>
              <a:t>n</a:t>
            </a:r>
            <a:r>
              <a:rPr lang="en-US" sz="2400" dirty="0" smtClean="0"/>
              <a:t> per time step; for </a:t>
            </a:r>
            <a:r>
              <a:rPr lang="en-US" sz="2400" dirty="0" err="1" smtClean="0"/>
              <a:t>i</a:t>
            </a:r>
            <a:r>
              <a:rPr lang="en-US" sz="2400" dirty="0" smtClean="0"/>
              <a:t> = </a:t>
            </a:r>
            <a:r>
              <a:rPr lang="en-US" sz="2400" dirty="0" err="1" smtClean="0"/>
              <a:t>n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s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is the proportion of individuals in class </a:t>
            </a:r>
            <a:r>
              <a:rPr lang="en-US" sz="2400" dirty="0" err="1" smtClean="0"/>
              <a:t>n</a:t>
            </a:r>
            <a:r>
              <a:rPr lang="en-US" sz="2400" dirty="0" smtClean="0"/>
              <a:t> who survive subsequent time periods</a:t>
            </a:r>
          </a:p>
          <a:p>
            <a:pPr marL="571500" indent="-571500"/>
            <a:r>
              <a:rPr lang="en-US" sz="2400" i="1" dirty="0" err="1" smtClean="0"/>
              <a:t>f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is the fecundity rate, and </a:t>
            </a:r>
            <a:r>
              <a:rPr lang="en-US" sz="2400" i="1" dirty="0" err="1" smtClean="0"/>
              <a:t>s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the survival rate</a:t>
            </a:r>
          </a:p>
          <a:p>
            <a:pPr marL="571500" indent="-571500"/>
            <a:r>
              <a:rPr lang="en-US" sz="2400" dirty="0" smtClean="0"/>
              <a:t>Note that the </a:t>
            </a:r>
            <a:r>
              <a:rPr lang="en-US" sz="2400" dirty="0" err="1" smtClean="0"/>
              <a:t>ﬁrst</a:t>
            </a:r>
            <a:r>
              <a:rPr lang="en-US" sz="2400" dirty="0" smtClean="0"/>
              <a:t> row gives the equation corresponding to the </a:t>
            </a:r>
            <a:r>
              <a:rPr lang="en-US" sz="2400" dirty="0" err="1" smtClean="0"/>
              <a:t>ﬁrst</a:t>
            </a:r>
            <a:r>
              <a:rPr lang="en-US" sz="2400" dirty="0" smtClean="0"/>
              <a:t> age class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(like newborn)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239027" y="1950182"/>
          <a:ext cx="2300712" cy="1775968"/>
        </p:xfrm>
        <a:graphic>
          <a:graphicData uri="http://schemas.openxmlformats.org/presentationml/2006/ole">
            <p:oleObj spid="_x0000_s32771" name="Equation" r:id="rId3" imgW="1447800" imgH="1117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Example 9.2 (American Bison)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The Leslie matrix for the American Bison is given by:</a:t>
            </a:r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/>
            <a:r>
              <a:rPr lang="en-US" sz="2400" dirty="0" smtClean="0"/>
              <a:t>The population is divided into calves, yearlings, and adults (ages two or more)</a:t>
            </a:r>
          </a:p>
          <a:p>
            <a:pPr marL="571500" indent="-571500"/>
            <a:r>
              <a:rPr lang="en-US" sz="2400" dirty="0" smtClean="0"/>
              <a:t>Thus, females who reach the age of 2 years survive an additional year with probability 0.95 and reproduce with the same regularity</a:t>
            </a:r>
          </a:p>
          <a:p>
            <a:pPr marL="571500" indent="-571500"/>
            <a:r>
              <a:rPr lang="en-US" sz="2400" dirty="0" smtClean="0"/>
              <a:t>If we start a herd with 100 adult females, what will the herd population structure look like for the subsequent five years?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902111" y="1954554"/>
          <a:ext cx="2650544" cy="1209032"/>
        </p:xfrm>
        <a:graphic>
          <a:graphicData uri="http://schemas.openxmlformats.org/presentationml/2006/ole">
            <p:oleObj spid="_x0000_s34820" name="Equation" r:id="rId3" imgW="1447800" imgH="660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Example 9.2 (American Bison)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Solution: Our initial population vector is                               .</a:t>
            </a:r>
          </a:p>
          <a:p>
            <a:pPr marL="571500" indent="-571500"/>
            <a:r>
              <a:rPr lang="en-US" sz="2400" dirty="0" smtClean="0"/>
              <a:t>Simply modifying and running the script, we get the output: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081529" y="1235905"/>
          <a:ext cx="2162530" cy="415031"/>
        </p:xfrm>
        <a:graphic>
          <a:graphicData uri="http://schemas.openxmlformats.org/presentationml/2006/ole">
            <p:oleObj spid="_x0000_s36867" name="Equation" r:id="rId3" imgW="1257300" imgH="241300" progId="Equation.3">
              <p:embed/>
            </p:oleObj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0850" y="2447530"/>
            <a:ext cx="5702300" cy="35179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057768" y="3900345"/>
            <a:ext cx="2300705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Notice that I have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added a total column.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female population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is growing.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Introduction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71500" indent="-571500"/>
            <a:r>
              <a:rPr lang="en-US" sz="2400" dirty="0" smtClean="0"/>
              <a:t>Given a Leslie matrix, we would like to find a stable stage distribution; that is, a distribution such that the population remains at that </a:t>
            </a:r>
            <a:r>
              <a:rPr lang="en-US" sz="2400" i="1" dirty="0" smtClean="0"/>
              <a:t>distribution </a:t>
            </a:r>
            <a:r>
              <a:rPr lang="en-US" sz="2400" dirty="0" smtClean="0"/>
              <a:t>once there</a:t>
            </a:r>
          </a:p>
          <a:p>
            <a:pPr marL="971550" lvl="1" indent="-571500"/>
            <a:r>
              <a:rPr lang="en-US" sz="2000" dirty="0" smtClean="0"/>
              <a:t>In the case of the locust population, this would mean that the fractions of the population that were eggs, hoppers and adults would stay the same through time</a:t>
            </a:r>
          </a:p>
          <a:p>
            <a:pPr marL="971550" lvl="1" indent="-571500"/>
            <a:r>
              <a:rPr lang="en-US" sz="2000" dirty="0" smtClean="0"/>
              <a:t>In Example 9.2 we saw that a Leslie matrix could model a growing population, thus we do not necessarily want to find vectors </a:t>
            </a:r>
            <a:r>
              <a:rPr lang="en-US" sz="2000" b="1" dirty="0" err="1" smtClean="0"/>
              <a:t>x</a:t>
            </a:r>
            <a:r>
              <a:rPr lang="en-US" sz="2000" dirty="0" err="1" smtClean="0"/>
              <a:t>(t</a:t>
            </a:r>
            <a:r>
              <a:rPr lang="en-US" sz="2000" dirty="0" smtClean="0"/>
              <a:t>) such that </a:t>
            </a:r>
            <a:r>
              <a:rPr lang="en-US" sz="2000" b="1" dirty="0" smtClean="0"/>
              <a:t>x</a:t>
            </a:r>
            <a:r>
              <a:rPr lang="en-US" sz="2000" dirty="0" smtClean="0"/>
              <a:t>(t+1) = </a:t>
            </a:r>
            <a:r>
              <a:rPr lang="en-US" sz="2000" b="1" dirty="0" err="1" smtClean="0"/>
              <a:t>x</a:t>
            </a:r>
            <a:r>
              <a:rPr lang="en-US" sz="2000" dirty="0" err="1" smtClean="0"/>
              <a:t>(t</a:t>
            </a:r>
            <a:r>
              <a:rPr lang="en-US" sz="2000" dirty="0" smtClean="0"/>
              <a:t>) as we did in Chapter 8</a:t>
            </a:r>
          </a:p>
          <a:p>
            <a:pPr marL="571500" indent="-571500"/>
            <a:r>
              <a:rPr lang="en-US" sz="2400" dirty="0" smtClean="0"/>
              <a:t>What we want to do is find a distribution among the stage classes so that the </a:t>
            </a:r>
            <a:r>
              <a:rPr lang="en-US" sz="2400" i="1" dirty="0" smtClean="0"/>
              <a:t>proportion </a:t>
            </a:r>
            <a:r>
              <a:rPr lang="en-US" sz="2400" dirty="0" smtClean="0"/>
              <a:t>in each class does not change from one time period to the next, though the overall “number” in each class could change</a:t>
            </a:r>
          </a:p>
          <a:p>
            <a:pPr marL="971550" lvl="1" indent="-571500"/>
            <a:r>
              <a:rPr lang="en-US" sz="2000" dirty="0" smtClean="0"/>
              <a:t>If the overall population increased by a factor of </a:t>
            </a:r>
            <a:r>
              <a:rPr lang="en-US" sz="2000" dirty="0" err="1" smtClean="0"/>
              <a:t>λ</a:t>
            </a:r>
            <a:r>
              <a:rPr lang="en-US" sz="2000" dirty="0" smtClean="0"/>
              <a:t>, then each class would have increased by a factor of </a:t>
            </a:r>
            <a:r>
              <a:rPr lang="en-US" sz="2000" dirty="0" err="1" smtClean="0"/>
              <a:t>λ</a:t>
            </a:r>
            <a:r>
              <a:rPr lang="en-US" sz="2000" dirty="0" smtClean="0"/>
              <a:t> if the population were at stable stage 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2</a:t>
            </a:r>
            <a:r>
              <a:rPr lang="en-US" dirty="0" smtClean="0">
                <a:solidFill>
                  <a:prstClr val="white"/>
                </a:solidFill>
              </a:rPr>
              <a:t>. (9.2) </a:t>
            </a:r>
            <a:r>
              <a:rPr lang="en-US" dirty="0" smtClean="0"/>
              <a:t>Long Term Growth Rate (</a:t>
            </a:r>
            <a:r>
              <a:rPr lang="en-US" dirty="0" err="1" smtClean="0"/>
              <a:t>Eigenvalues</a:t>
            </a:r>
            <a:r>
              <a:rPr lang="en-US" dirty="0" smtClean="0"/>
              <a:t>)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Introduction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indent="-571500"/>
            <a:r>
              <a:rPr lang="en-US" sz="2400" dirty="0" smtClean="0"/>
              <a:t>A population will have this property if it satisfies the equation </a:t>
            </a:r>
          </a:p>
          <a:p>
            <a:pPr marL="571500" indent="-571500">
              <a:buNone/>
            </a:pPr>
            <a:r>
              <a:rPr lang="en-US" sz="2400" dirty="0" smtClean="0"/>
              <a:t>				</a:t>
            </a:r>
            <a:r>
              <a:rPr lang="en-US" sz="2400" b="1" dirty="0" smtClean="0"/>
              <a:t>x</a:t>
            </a:r>
            <a:r>
              <a:rPr lang="en-US" sz="2400" dirty="0" smtClean="0"/>
              <a:t>(t+1) = </a:t>
            </a:r>
            <a:r>
              <a:rPr lang="en-US" sz="2400" dirty="0" err="1" smtClean="0"/>
              <a:t>λ</a:t>
            </a:r>
            <a:r>
              <a:rPr lang="en-US" sz="2400" b="1" dirty="0" err="1" smtClean="0"/>
              <a:t>x</a:t>
            </a:r>
            <a:r>
              <a:rPr lang="en-US" sz="2400" dirty="0" err="1" smtClean="0"/>
              <a:t>(t</a:t>
            </a:r>
            <a:r>
              <a:rPr lang="en-US" sz="2400" dirty="0" smtClean="0"/>
              <a:t>),</a:t>
            </a:r>
          </a:p>
          <a:p>
            <a:pPr marL="571500" indent="-571500">
              <a:buNone/>
            </a:pPr>
            <a:r>
              <a:rPr lang="en-US" sz="2400" dirty="0" smtClean="0"/>
              <a:t>	where the number </a:t>
            </a:r>
            <a:r>
              <a:rPr lang="en-US" sz="2400" dirty="0" err="1" smtClean="0"/>
              <a:t>λ</a:t>
            </a:r>
            <a:r>
              <a:rPr lang="en-US" sz="2400" dirty="0" smtClean="0"/>
              <a:t> is called an </a:t>
            </a:r>
            <a:r>
              <a:rPr lang="en-US" sz="2400" b="1" dirty="0" err="1" smtClean="0"/>
              <a:t>eigenvalue</a:t>
            </a:r>
            <a:endParaRPr lang="en-US" sz="2400" dirty="0" smtClean="0"/>
          </a:p>
          <a:p>
            <a:pPr marL="571500" indent="-571500"/>
            <a:r>
              <a:rPr lang="en-US" sz="2400" dirty="0" smtClean="0"/>
              <a:t>If </a:t>
            </a:r>
            <a:r>
              <a:rPr lang="en-US" sz="2400" dirty="0" err="1" smtClean="0"/>
              <a:t>λ</a:t>
            </a:r>
            <a:r>
              <a:rPr lang="en-US" sz="2400" dirty="0" smtClean="0"/>
              <a:t> = 1, then the population is remaining constant over time (this is what occurred in the transfer matrices examples)</a:t>
            </a:r>
          </a:p>
          <a:p>
            <a:pPr marL="571500" indent="-571500"/>
            <a:r>
              <a:rPr lang="en-US" sz="2400" dirty="0" smtClean="0"/>
              <a:t>If </a:t>
            </a:r>
            <a:r>
              <a:rPr lang="en-US" sz="2400" dirty="0" err="1" smtClean="0"/>
              <a:t>λ</a:t>
            </a:r>
            <a:r>
              <a:rPr lang="en-US" sz="2400" dirty="0" smtClean="0"/>
              <a:t> &gt; 1 then the population is growing over time when it is at stable stage distribution</a:t>
            </a:r>
          </a:p>
          <a:p>
            <a:pPr marL="571500" indent="-571500"/>
            <a:r>
              <a:rPr lang="en-US" sz="2400" dirty="0" smtClean="0"/>
              <a:t>If </a:t>
            </a:r>
            <a:r>
              <a:rPr lang="en-US" sz="2400" dirty="0" err="1" smtClean="0"/>
              <a:t>λ</a:t>
            </a:r>
            <a:r>
              <a:rPr lang="en-US" sz="2400" dirty="0" smtClean="0"/>
              <a:t> &lt; 1, then the population is declining over time</a:t>
            </a:r>
          </a:p>
          <a:p>
            <a:pPr marL="571500" indent="-571500"/>
            <a:r>
              <a:rPr lang="en-US" sz="2400" dirty="0" smtClean="0"/>
              <a:t>In many contexts, </a:t>
            </a:r>
            <a:r>
              <a:rPr lang="en-US" sz="2400" dirty="0" err="1" smtClean="0"/>
              <a:t>λ</a:t>
            </a:r>
            <a:r>
              <a:rPr lang="en-US" sz="2400" dirty="0" smtClean="0"/>
              <a:t> is referred to the long-term growth rate</a:t>
            </a:r>
          </a:p>
          <a:p>
            <a:pPr marL="971550" lvl="1" indent="-571500"/>
            <a:r>
              <a:rPr lang="en-US" sz="2000" dirty="0" smtClean="0"/>
              <a:t>This notion applies only when the population is at a stable stage distribution. It may take a number of years or time steps for a population to get close to the stable stage distribution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2</a:t>
            </a:r>
            <a:r>
              <a:rPr lang="en-US" dirty="0" smtClean="0">
                <a:solidFill>
                  <a:prstClr val="white"/>
                </a:solidFill>
              </a:rPr>
              <a:t>. (9.2) </a:t>
            </a:r>
            <a:r>
              <a:rPr lang="en-US" dirty="0" smtClean="0"/>
              <a:t>Long Term Growth Rate (</a:t>
            </a:r>
            <a:r>
              <a:rPr lang="en-US" dirty="0" err="1" smtClean="0"/>
              <a:t>Eigenvalues</a:t>
            </a:r>
            <a:r>
              <a:rPr lang="en-US" dirty="0" smtClean="0"/>
              <a:t>)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Introduction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For example, suppose we have a population of children and adults and that this population has reached a stable stage distribution and currently the population vector is [25 10]</a:t>
            </a:r>
            <a:r>
              <a:rPr lang="en-US" sz="2400" baseline="30000" dirty="0" smtClean="0"/>
              <a:t>T</a:t>
            </a: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Then:</a:t>
            </a:r>
          </a:p>
          <a:p>
            <a:pPr marL="571500" indent="-571500">
              <a:buNone/>
            </a:pPr>
            <a:r>
              <a:rPr lang="en-US" sz="2400" dirty="0" smtClean="0"/>
              <a:t>(</a:t>
            </a:r>
            <a:r>
              <a:rPr lang="en-US" sz="2400" dirty="0" err="1" smtClean="0"/>
              <a:t>λ</a:t>
            </a:r>
            <a:r>
              <a:rPr lang="en-US" sz="2400" dirty="0" smtClean="0"/>
              <a:t>=1):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(</a:t>
            </a:r>
            <a:r>
              <a:rPr lang="en-US" sz="2400" dirty="0" err="1" smtClean="0"/>
              <a:t>λ</a:t>
            </a:r>
            <a:r>
              <a:rPr lang="en-US" sz="2400" dirty="0" smtClean="0"/>
              <a:t>=1.5):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(</a:t>
            </a:r>
            <a:r>
              <a:rPr lang="en-US" sz="2400" dirty="0" err="1" smtClean="0"/>
              <a:t>λ</a:t>
            </a:r>
            <a:r>
              <a:rPr lang="en-US" sz="2400" dirty="0" smtClean="0"/>
              <a:t>=0.5):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2</a:t>
            </a:r>
            <a:r>
              <a:rPr lang="en-US" dirty="0" smtClean="0">
                <a:solidFill>
                  <a:prstClr val="white"/>
                </a:solidFill>
              </a:rPr>
              <a:t>. (9.2) </a:t>
            </a:r>
            <a:r>
              <a:rPr lang="en-US" dirty="0" smtClean="0"/>
              <a:t>Long Term Growth Rate (</a:t>
            </a:r>
            <a:r>
              <a:rPr lang="en-US" dirty="0" err="1" smtClean="0"/>
              <a:t>Eigenvalues</a:t>
            </a:r>
            <a:r>
              <a:rPr lang="en-US" dirty="0" smtClean="0"/>
              <a:t>)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78013" y="2674680"/>
          <a:ext cx="3576637" cy="815975"/>
        </p:xfrm>
        <a:graphic>
          <a:graphicData uri="http://schemas.openxmlformats.org/presentationml/2006/ole">
            <p:oleObj spid="_x0000_s40962" name="Equation" r:id="rId3" imgW="1892300" imgH="431800" progId="Equation.3">
              <p:embed/>
            </p:oleObj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1881820" y="4001830"/>
          <a:ext cx="4295775" cy="815975"/>
        </p:xfrm>
        <a:graphic>
          <a:graphicData uri="http://schemas.openxmlformats.org/presentationml/2006/ole">
            <p:oleObj spid="_x0000_s40963" name="Equation" r:id="rId4" imgW="2273300" imgH="431800" progId="Equation.3">
              <p:embed/>
            </p:oleObj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1865121" y="5281834"/>
          <a:ext cx="4295775" cy="815975"/>
        </p:xfrm>
        <a:graphic>
          <a:graphicData uri="http://schemas.openxmlformats.org/presentationml/2006/ole">
            <p:oleObj spid="_x0000_s40964" name="Equation" r:id="rId5" imgW="2273300" imgH="4318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257218" y="2596932"/>
            <a:ext cx="2250887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Population size not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changing; proportion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children to adults: 2.5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92987" y="3928510"/>
            <a:ext cx="2225414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Population size is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growing; proportion </a:t>
            </a:r>
          </a:p>
          <a:p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hildren to adults: 2.5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63961" y="5247130"/>
            <a:ext cx="2376221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Population size is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decreasing; proportion </a:t>
            </a:r>
          </a:p>
          <a:p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hildren to adults: 2.5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Introduction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Let’s see if we can find these special values mathematically: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2</a:t>
            </a:r>
            <a:r>
              <a:rPr lang="en-US" dirty="0" smtClean="0">
                <a:solidFill>
                  <a:prstClr val="white"/>
                </a:solidFill>
              </a:rPr>
              <a:t>. (9.2) </a:t>
            </a:r>
            <a:r>
              <a:rPr lang="en-US" dirty="0" smtClean="0"/>
              <a:t>Long Term Growth Rate (</a:t>
            </a:r>
            <a:r>
              <a:rPr lang="en-US" dirty="0" err="1" smtClean="0"/>
              <a:t>Eigenvalues</a:t>
            </a:r>
            <a:r>
              <a:rPr lang="en-US" dirty="0" smtClean="0"/>
              <a:t>)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147495" y="1921901"/>
          <a:ext cx="2039326" cy="440936"/>
        </p:xfrm>
        <a:graphic>
          <a:graphicData uri="http://schemas.openxmlformats.org/presentationml/2006/ole">
            <p:oleObj spid="_x0000_s39938" name="Equation" r:id="rId3" imgW="939800" imgH="203200" progId="Equation.3">
              <p:embed/>
            </p:oleObj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3227689" y="1931988"/>
          <a:ext cx="2230438" cy="439737"/>
        </p:xfrm>
        <a:graphic>
          <a:graphicData uri="http://schemas.openxmlformats.org/presentationml/2006/ole">
            <p:oleObj spid="_x0000_s39939" name="Equation" r:id="rId4" imgW="1028700" imgH="203200" progId="Equation.3">
              <p:embed/>
            </p:oleObj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3236812" y="2473841"/>
          <a:ext cx="2698750" cy="439738"/>
        </p:xfrm>
        <a:graphic>
          <a:graphicData uri="http://schemas.openxmlformats.org/presentationml/2006/ole">
            <p:oleObj spid="_x0000_s39940" name="Equation" r:id="rId5" imgW="1244600" imgH="203200" progId="Equation.3">
              <p:embed/>
            </p:oleObj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3269214" y="2892465"/>
          <a:ext cx="2368550" cy="604837"/>
        </p:xfrm>
        <a:graphic>
          <a:graphicData uri="http://schemas.openxmlformats.org/presentationml/2006/ole">
            <p:oleObj spid="_x0000_s39941" name="Equation" r:id="rId6" imgW="1092200" imgH="279400" progId="Equation.3">
              <p:embed/>
            </p:oleObj>
          </a:graphicData>
        </a:graphic>
      </p:graphicFrame>
      <p:sp>
        <p:nvSpPr>
          <p:cNvPr id="10" name="&quot;No&quot; Symbol 9"/>
          <p:cNvSpPr/>
          <p:nvPr/>
        </p:nvSpPr>
        <p:spPr>
          <a:xfrm>
            <a:off x="3693217" y="3045118"/>
            <a:ext cx="1879752" cy="466486"/>
          </a:xfrm>
          <a:prstGeom prst="noSmoking">
            <a:avLst>
              <a:gd name="adj" fmla="val 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77623" y="2669338"/>
            <a:ext cx="1787757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It does not make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sense to subtract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 number from a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matrix!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3286677" y="3697288"/>
          <a:ext cx="2533650" cy="439737"/>
        </p:xfrm>
        <a:graphic>
          <a:graphicData uri="http://schemas.openxmlformats.org/presentationml/2006/ole">
            <p:oleObj spid="_x0000_s39942" name="Equation" r:id="rId7" imgW="1168400" imgH="20320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29135" y="2564326"/>
            <a:ext cx="2584850" cy="23083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This is the equation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we want. </a:t>
            </a:r>
            <a:r>
              <a:rPr lang="en-US" b="1" dirty="0" smtClean="0">
                <a:solidFill>
                  <a:schemeClr val="bg1"/>
                </a:solidFill>
              </a:rPr>
              <a:t>I</a:t>
            </a:r>
            <a:r>
              <a:rPr lang="en-US" dirty="0" smtClean="0">
                <a:solidFill>
                  <a:schemeClr val="bg1"/>
                </a:solidFill>
              </a:rPr>
              <a:t> is the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identity matrix. It acts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like the number 1; that is,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 is the multiplicative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identity for matrices. See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in-class notes from the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document camera.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3312336" y="4238625"/>
          <a:ext cx="2422525" cy="439738"/>
        </p:xfrm>
        <a:graphic>
          <a:graphicData uri="http://schemas.openxmlformats.org/presentationml/2006/ole">
            <p:oleObj spid="_x0000_s39943" name="Equation" r:id="rId8" imgW="1117600" imgH="203200" progId="Equation.3">
              <p:embed/>
            </p:oleObj>
          </a:graphicData>
        </a:graphic>
      </p:graphicFrame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3311492" y="4764525"/>
          <a:ext cx="2698750" cy="935037"/>
        </p:xfrm>
        <a:graphic>
          <a:graphicData uri="http://schemas.openxmlformats.org/presentationml/2006/ole">
            <p:oleObj spid="_x0000_s39944" name="Equation" r:id="rId9" imgW="1244600" imgH="431800" progId="Equation.3">
              <p:embed/>
            </p:oleObj>
          </a:graphicData>
        </a:graphic>
      </p:graphicFrame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3302192" y="5773322"/>
          <a:ext cx="3360738" cy="439737"/>
        </p:xfrm>
        <a:graphic>
          <a:graphicData uri="http://schemas.openxmlformats.org/presentationml/2006/ole">
            <p:oleObj spid="_x0000_s39945" name="Equation" r:id="rId10" imgW="1549400" imgH="203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Introduction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In the models presented and discussed in Chapters 6, 7, and 8, nothing is created or destroyed:</a:t>
            </a:r>
          </a:p>
          <a:p>
            <a:pPr marL="971550" lvl="1" indent="-571500"/>
            <a:r>
              <a:rPr lang="en-US" sz="2000" dirty="0" smtClean="0"/>
              <a:t>In the landscape succession examples, we never created or destroyed land; the land merely changed from one state to another</a:t>
            </a:r>
          </a:p>
          <a:p>
            <a:pPr marL="971550" lvl="1" indent="-571500"/>
            <a:r>
              <a:rPr lang="en-US" sz="2000" dirty="0" smtClean="0"/>
              <a:t>In the disease model, there were no births or deaths; individuals merely moved between infected and susceptible states</a:t>
            </a:r>
          </a:p>
          <a:p>
            <a:pPr marL="571500" indent="-571500"/>
            <a:r>
              <a:rPr lang="en-US" sz="2400" dirty="0" smtClean="0"/>
              <a:t>In this chapter we discuss models which take into account births and deaths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Motivating Example: Locusts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Suppose we are studying a population of locusts and want to know how their population changes over time:</a:t>
            </a:r>
          </a:p>
          <a:p>
            <a:pPr marL="571500" indent="-571500"/>
            <a:r>
              <a:rPr lang="en-US" sz="2400" dirty="0" smtClean="0"/>
              <a:t>Locust have three stages in their life cycle:</a:t>
            </a:r>
          </a:p>
          <a:p>
            <a:pPr marL="971550" lvl="1" indent="-571500"/>
            <a:r>
              <a:rPr lang="en-US" sz="2000" dirty="0" smtClean="0"/>
              <a:t>(1) egg</a:t>
            </a:r>
          </a:p>
          <a:p>
            <a:pPr marL="971550" lvl="1" indent="-571500"/>
            <a:r>
              <a:rPr lang="en-US" sz="2000" dirty="0" smtClean="0"/>
              <a:t>(2) nymph or hopper</a:t>
            </a:r>
          </a:p>
          <a:p>
            <a:pPr marL="971550" lvl="1" indent="-571500"/>
            <a:r>
              <a:rPr lang="en-US" sz="2000" dirty="0" smtClean="0"/>
              <a:t>(3) adult</a:t>
            </a:r>
          </a:p>
          <a:p>
            <a:pPr marL="571500" indent="-571500"/>
            <a:r>
              <a:rPr lang="en-US" sz="2400" dirty="0" smtClean="0"/>
              <a:t>Not all locust eggs will survive to become adults:</a:t>
            </a:r>
          </a:p>
          <a:p>
            <a:pPr marL="971550" lvl="1" indent="-571500"/>
            <a:r>
              <a:rPr lang="en-US" sz="2000" dirty="0" smtClean="0"/>
              <a:t>Some will die while they are still eggs</a:t>
            </a:r>
          </a:p>
          <a:p>
            <a:pPr marL="971550" lvl="1" indent="-571500"/>
            <a:r>
              <a:rPr lang="en-US" sz="2000" dirty="0" smtClean="0"/>
              <a:t>Others will die while they are hoppers</a:t>
            </a:r>
          </a:p>
          <a:p>
            <a:pPr marL="571500" indent="-571500"/>
            <a:r>
              <a:rPr lang="en-US" sz="2400" dirty="0" smtClean="0"/>
              <a:t>Locusts are only able to reproduce (lay eggs) during the adult stage of their life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Motivating Example: Locusts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Suppose in the particular population of locusts we are studying, each year:</a:t>
            </a:r>
          </a:p>
          <a:p>
            <a:pPr marL="571500" indent="-571500"/>
            <a:r>
              <a:rPr lang="en-US" sz="2400" dirty="0" smtClean="0"/>
              <a:t>2% of the eggs survive to become hoppers</a:t>
            </a:r>
          </a:p>
          <a:p>
            <a:pPr marL="571500" indent="-571500"/>
            <a:r>
              <a:rPr lang="en-US" sz="2400" dirty="0" smtClean="0"/>
              <a:t>5% of the hoppers survive to become adults</a:t>
            </a:r>
          </a:p>
          <a:p>
            <a:pPr marL="571500" indent="-571500"/>
            <a:r>
              <a:rPr lang="en-US" sz="2400" dirty="0" smtClean="0"/>
              <a:t>Adults die soon after they reproduce (i.e. they do not survive to the next year)</a:t>
            </a:r>
          </a:p>
          <a:p>
            <a:pPr marL="571500" indent="-571500"/>
            <a:r>
              <a:rPr lang="en-US" sz="2400" dirty="0" smtClean="0"/>
              <a:t>Additionally, the average female adult locust will produce 1000 eggs before she dies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Motivating Example: Locusts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Since it is the females that reproduce, we model only the females of the population:</a:t>
            </a:r>
          </a:p>
          <a:p>
            <a:pPr marL="571500" indent="-571500"/>
            <a:r>
              <a:rPr lang="en-US" sz="2400" dirty="0" smtClean="0"/>
              <a:t>Let </a:t>
            </a:r>
            <a:r>
              <a:rPr lang="en-US" sz="2400" b="1" dirty="0" smtClean="0"/>
              <a:t>x</a:t>
            </a:r>
            <a:r>
              <a:rPr lang="en-US" sz="2400" b="1" baseline="-25000" dirty="0" smtClean="0"/>
              <a:t>1</a:t>
            </a:r>
            <a:r>
              <a:rPr lang="en-US" sz="2400" b="1" dirty="0" smtClean="0"/>
              <a:t>(t)</a:t>
            </a:r>
            <a:r>
              <a:rPr lang="en-US" sz="2400" dirty="0" smtClean="0"/>
              <a:t> be the number of female </a:t>
            </a:r>
            <a:r>
              <a:rPr lang="en-US" sz="2400" b="1" dirty="0" smtClean="0"/>
              <a:t>eggs </a:t>
            </a:r>
            <a:r>
              <a:rPr lang="en-US" sz="2400" dirty="0" smtClean="0"/>
              <a:t>in the locust population at time step </a:t>
            </a:r>
            <a:r>
              <a:rPr lang="en-US" sz="2400" dirty="0" err="1" smtClean="0"/>
              <a:t>t</a:t>
            </a:r>
            <a:endParaRPr lang="en-US" sz="2400" dirty="0" smtClean="0"/>
          </a:p>
          <a:p>
            <a:pPr marL="571500" indent="-571500"/>
            <a:r>
              <a:rPr lang="en-US" sz="2400" dirty="0" smtClean="0"/>
              <a:t>Let </a:t>
            </a:r>
            <a:r>
              <a:rPr lang="en-US" sz="2400" b="1" dirty="0" smtClean="0"/>
              <a:t>x</a:t>
            </a:r>
            <a:r>
              <a:rPr lang="en-US" sz="2400" b="1" baseline="-25000" dirty="0" smtClean="0"/>
              <a:t>2</a:t>
            </a:r>
            <a:r>
              <a:rPr lang="en-US" sz="2400" b="1" dirty="0" smtClean="0"/>
              <a:t>(t)</a:t>
            </a:r>
            <a:r>
              <a:rPr lang="en-US" sz="2400" dirty="0" smtClean="0"/>
              <a:t> be the number of female </a:t>
            </a:r>
            <a:r>
              <a:rPr lang="en-US" sz="2400" b="1" dirty="0" smtClean="0"/>
              <a:t>hoppers </a:t>
            </a:r>
            <a:r>
              <a:rPr lang="en-US" sz="2400" dirty="0" smtClean="0"/>
              <a:t>in the locust population at time step </a:t>
            </a:r>
            <a:r>
              <a:rPr lang="en-US" sz="2400" dirty="0" err="1" smtClean="0"/>
              <a:t>t</a:t>
            </a:r>
            <a:endParaRPr lang="en-US" sz="2400" dirty="0" smtClean="0"/>
          </a:p>
          <a:p>
            <a:pPr marL="571500" indent="-571500"/>
            <a:r>
              <a:rPr lang="en-US" sz="2400" dirty="0" smtClean="0"/>
              <a:t>Let </a:t>
            </a:r>
            <a:r>
              <a:rPr lang="en-US" sz="2400" b="1" dirty="0" smtClean="0"/>
              <a:t>x</a:t>
            </a:r>
            <a:r>
              <a:rPr lang="en-US" sz="2400" b="1" baseline="-25000" dirty="0" smtClean="0"/>
              <a:t>3</a:t>
            </a:r>
            <a:r>
              <a:rPr lang="en-US" sz="2400" b="1" dirty="0" smtClean="0"/>
              <a:t>(t)</a:t>
            </a:r>
            <a:r>
              <a:rPr lang="en-US" sz="2400" dirty="0" smtClean="0"/>
              <a:t> be the number of female </a:t>
            </a:r>
            <a:r>
              <a:rPr lang="en-US" sz="2400" b="1" dirty="0" smtClean="0"/>
              <a:t>adults </a:t>
            </a:r>
            <a:r>
              <a:rPr lang="en-US" sz="2400" dirty="0" smtClean="0"/>
              <a:t>in the locust population at time step </a:t>
            </a:r>
            <a:r>
              <a:rPr lang="en-US" sz="2400" dirty="0" err="1" smtClean="0"/>
              <a:t>t</a:t>
            </a: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Motivating Example: Locusts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indent="-571500"/>
            <a:r>
              <a:rPr lang="en-US" sz="2400" dirty="0" smtClean="0"/>
              <a:t>We can write a system of equations to represent how this population changes each year:</a:t>
            </a:r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r>
              <a:rPr lang="en-US" sz="2400" dirty="0" smtClean="0"/>
              <a:t>As before, we express this as a matrix equation:</a:t>
            </a:r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r>
              <a:rPr lang="en-US" sz="2400" dirty="0" smtClean="0"/>
              <a:t>Now, as in the previous chapters, we are able to find how the population changes over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903896" y="2138527"/>
          <a:ext cx="2208275" cy="1261872"/>
        </p:xfrm>
        <a:graphic>
          <a:graphicData uri="http://schemas.openxmlformats.org/presentationml/2006/ole">
            <p:oleObj spid="_x0000_s25602" name="Equation" r:id="rId3" imgW="1244600" imgH="71120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3191191" y="2138527"/>
          <a:ext cx="5411028" cy="1261872"/>
        </p:xfrm>
        <a:graphic>
          <a:graphicData uri="http://schemas.openxmlformats.org/presentationml/2006/ole">
            <p:oleObj spid="_x0000_s25603" name="Equation" r:id="rId4" imgW="2832100" imgH="660400" progId="Equation.3">
              <p:embed/>
            </p:oleObj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971550" y="4171204"/>
          <a:ext cx="6753494" cy="1261872"/>
        </p:xfrm>
        <a:graphic>
          <a:graphicData uri="http://schemas.openxmlformats.org/presentationml/2006/ole">
            <p:oleObj spid="_x0000_s25604" name="Equation" r:id="rId5" imgW="3670300" imgH="685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Example 9.1 (Six Years of Locusts)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AutoNum type="alphaLcParenBoth"/>
            </a:pPr>
            <a:r>
              <a:rPr lang="en-US" sz="2400" dirty="0" smtClean="0"/>
              <a:t>How does the population of locusts change over the course of six years if there are only 50 adults at the initial time (no eggs and no hoppers)?</a:t>
            </a:r>
          </a:p>
          <a:p>
            <a:pPr marL="571500" indent="-571500">
              <a:buNone/>
            </a:pPr>
            <a:r>
              <a:rPr lang="en-US" sz="2400" dirty="0" smtClean="0"/>
              <a:t>	Solution: Our initial population vector is                            . We want to find: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800" dirty="0" smtClean="0"/>
          </a:p>
          <a:p>
            <a:pPr marL="571500" indent="-571500">
              <a:buNone/>
            </a:pPr>
            <a:r>
              <a:rPr lang="en-US" sz="2400" dirty="0" smtClean="0"/>
              <a:t>	We will use MATLAB to make these calculations: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113292" y="2397220"/>
          <a:ext cx="1917604" cy="387600"/>
        </p:xfrm>
        <a:graphic>
          <a:graphicData uri="http://schemas.openxmlformats.org/presentationml/2006/ole">
            <p:oleObj spid="_x0000_s26629" name="Equation" r:id="rId3" imgW="1193800" imgH="241300" progId="Equation.3">
              <p:embed/>
            </p:oleObj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3216668" y="2985887"/>
          <a:ext cx="1428750" cy="2446338"/>
        </p:xfrm>
        <a:graphic>
          <a:graphicData uri="http://schemas.openxmlformats.org/presentationml/2006/ole">
            <p:oleObj spid="_x0000_s26630" name="Equation" r:id="rId4" imgW="889000" imgH="1524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Example 9.1 (Six Years of Locusts)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Here I have simply modified the file</a:t>
            </a:r>
            <a:r>
              <a:rPr lang="en-US" sz="2400" dirty="0" smtClean="0"/>
              <a:t> “</a:t>
            </a:r>
            <a:r>
              <a:rPr lang="en-US" sz="2400" dirty="0" err="1" smtClean="0"/>
              <a:t>EcoSuccessionTable</a:t>
            </a:r>
            <a:r>
              <a:rPr lang="en-US" sz="2400" smtClean="0"/>
              <a:t>”</a:t>
            </a:r>
            <a:r>
              <a:rPr lang="en-US" sz="2400" smtClean="0"/>
              <a:t> </a:t>
            </a:r>
            <a:r>
              <a:rPr lang="en-US" sz="2400" dirty="0" smtClean="0"/>
              <a:t>to fit our problem: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2009" y="2116040"/>
            <a:ext cx="6565900" cy="4051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800" dirty="0" smtClean="0"/>
              <a:t>Example 9.1 (Six Years of Locusts)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Running this script, we get the output in the Command Window: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/>
            <a:r>
              <a:rPr lang="en-US" dirty="0">
                <a:solidFill>
                  <a:prstClr val="white"/>
                </a:solidFill>
              </a:rPr>
              <a:t>1. </a:t>
            </a:r>
            <a:r>
              <a:rPr lang="en-US" dirty="0" smtClean="0">
                <a:solidFill>
                  <a:prstClr val="white"/>
                </a:solidFill>
              </a:rPr>
              <a:t>(9.1</a:t>
            </a:r>
            <a:r>
              <a:rPr lang="en-US" dirty="0">
                <a:solidFill>
                  <a:prstClr val="white"/>
                </a:solidFill>
              </a:rPr>
              <a:t>)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smtClean="0"/>
              <a:t>Leslie Matrix Models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136" y="1787030"/>
            <a:ext cx="5867400" cy="4191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27987" y="3239489"/>
            <a:ext cx="20935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Interestingly, we see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that the locust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population cycles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every 3 years.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Frame 8"/>
          <p:cNvSpPr/>
          <p:nvPr/>
        </p:nvSpPr>
        <p:spPr>
          <a:xfrm>
            <a:off x="5027987" y="3252446"/>
            <a:ext cx="2093542" cy="1200329"/>
          </a:xfrm>
          <a:prstGeom prst="frame">
            <a:avLst>
              <a:gd name="adj1" fmla="val 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8" grpId="0"/>
      <p:bldP spid="9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3815</TotalTime>
  <Words>1460</Words>
  <Application>Microsoft Macintosh PowerPoint</Application>
  <PresentationFormat>On-screen Show (4:3)</PresentationFormat>
  <Paragraphs>160</Paragraphs>
  <Slides>17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1_Office Theme</vt:lpstr>
      <vt:lpstr>Equation</vt:lpstr>
      <vt:lpstr>Chapter 9: Leslie Matrix Models &amp; Eigenvalues</vt:lpstr>
      <vt:lpstr>Introduction</vt:lpstr>
      <vt:lpstr>Motivating Example: Locusts</vt:lpstr>
      <vt:lpstr>Motivating Example: Locusts</vt:lpstr>
      <vt:lpstr>Motivating Example: Locusts</vt:lpstr>
      <vt:lpstr>Motivating Example: Locusts</vt:lpstr>
      <vt:lpstr>Example 9.1 (Six Years of Locusts)</vt:lpstr>
      <vt:lpstr>Example 9.1 (Six Years of Locusts)</vt:lpstr>
      <vt:lpstr>Example 9.1 (Six Years of Locusts)</vt:lpstr>
      <vt:lpstr>Example 9.1 (Six Years of Locusts)</vt:lpstr>
      <vt:lpstr>Leslie Matrices</vt:lpstr>
      <vt:lpstr>Example 9.2 (American Bison)</vt:lpstr>
      <vt:lpstr>Example 9.2 (American Bison)</vt:lpstr>
      <vt:lpstr>Introduction</vt:lpstr>
      <vt:lpstr>Introduction</vt:lpstr>
      <vt:lpstr>Introduction</vt:lpstr>
      <vt:lpstr>Introduction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9: Leslie Matrix Models &amp; Eigenvalues</dc:title>
  <dc:creator>Jason Bintz</dc:creator>
  <cp:lastModifiedBy>Jason Bintz</cp:lastModifiedBy>
  <cp:revision>33</cp:revision>
  <dcterms:created xsi:type="dcterms:W3CDTF">2013-03-07T14:06:38Z</dcterms:created>
  <dcterms:modified xsi:type="dcterms:W3CDTF">2013-03-07T15:10:13Z</dcterms:modified>
</cp:coreProperties>
</file>