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3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 Id="rId3"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 Id="rId3"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1" Type="http://schemas.openxmlformats.org/officeDocument/2006/relationships/image" Target="../media/image52.emf"/><Relationship Id="rId2"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3.emf"/><Relationship Id="rId2"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image" Target="../media/image11.emf"/><Relationship Id="rId2"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image" Target="../media/image15.emf"/><Relationship Id="rId2"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image" Target="../media/image23.emf"/><Relationship Id="rId2"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image" Target="../media/image27.emf"/><Relationship Id="rId2"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CB2A7-A89D-0249-88C5-2087432C6610}" type="datetimeFigureOut">
              <a:rPr lang="en-US" smtClean="0"/>
              <a:pPr/>
              <a:t>2/24/14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2FFA2-DA3F-EF49-9C63-D2DEFFE43C05}" type="slidenum">
              <a:rPr lang="en-US" smtClean="0"/>
              <a:pPr/>
              <a:t>‹#›</a:t>
            </a:fld>
            <a:endParaRPr lang="en-US"/>
          </a:p>
        </p:txBody>
      </p:sp>
    </p:spTree>
    <p:extLst>
      <p:ext uri="{BB962C8B-B14F-4D97-AF65-F5344CB8AC3E}">
        <p14:creationId xmlns:p14="http://schemas.microsoft.com/office/powerpoint/2010/main" val="31364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ED6735-FB99-194F-8AA0-1F566E95FDBB}"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9C099-9ACC-9F41-8890-C6C65F966529}" type="datetime1">
              <a:rPr lang="en-US" smtClean="0">
                <a:solidFill>
                  <a:prstClr val="white">
                    <a:tint val="75000"/>
                  </a:prstClr>
                </a:solidFill>
              </a:rPr>
              <a:pPr/>
              <a:t>2/24/14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DB6A7-4691-3C4A-A823-D1BFBC0639B6}" type="datetime1">
              <a:rPr lang="en-US" smtClean="0">
                <a:solidFill>
                  <a:prstClr val="white">
                    <a:tint val="75000"/>
                  </a:prstClr>
                </a:solidFill>
              </a:rPr>
              <a:pPr/>
              <a:t>2/24/14</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5.emf"/><Relationship Id="rId5" Type="http://schemas.openxmlformats.org/officeDocument/2006/relationships/oleObject" Target="../embeddings/oleObject13.bin"/><Relationship Id="rId6" Type="http://schemas.openxmlformats.org/officeDocument/2006/relationships/image" Target="../media/image16.emf"/><Relationship Id="rId7" Type="http://schemas.openxmlformats.org/officeDocument/2006/relationships/oleObject" Target="../embeddings/oleObject14.bin"/><Relationship Id="rId8" Type="http://schemas.openxmlformats.org/officeDocument/2006/relationships/image" Target="../media/image17.emf"/><Relationship Id="rId9" Type="http://schemas.openxmlformats.org/officeDocument/2006/relationships/oleObject" Target="../embeddings/oleObject15.bin"/><Relationship Id="rId10"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9.emf"/><Relationship Id="rId5" Type="http://schemas.openxmlformats.org/officeDocument/2006/relationships/oleObject" Target="../embeddings/oleObject17.bin"/><Relationship Id="rId6" Type="http://schemas.openxmlformats.org/officeDocument/2006/relationships/image" Target="../media/image20.emf"/><Relationship Id="rId7" Type="http://schemas.openxmlformats.org/officeDocument/2006/relationships/oleObject" Target="../embeddings/oleObject18.bin"/><Relationship Id="rId8"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2.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3.emf"/><Relationship Id="rId5" Type="http://schemas.openxmlformats.org/officeDocument/2006/relationships/oleObject" Target="../embeddings/oleObject21.bin"/><Relationship Id="rId6" Type="http://schemas.openxmlformats.org/officeDocument/2006/relationships/image" Target="../media/image24.emf"/><Relationship Id="rId7" Type="http://schemas.openxmlformats.org/officeDocument/2006/relationships/oleObject" Target="../embeddings/oleObject22.bin"/><Relationship Id="rId8" Type="http://schemas.openxmlformats.org/officeDocument/2006/relationships/image" Target="../media/image25.emf"/><Relationship Id="rId9" Type="http://schemas.openxmlformats.org/officeDocument/2006/relationships/oleObject" Target="../embeddings/oleObject23.bin"/><Relationship Id="rId10" Type="http://schemas.openxmlformats.org/officeDocument/2006/relationships/image" Target="../media/image26.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7.emf"/><Relationship Id="rId5" Type="http://schemas.openxmlformats.org/officeDocument/2006/relationships/oleObject" Target="../embeddings/oleObject25.bin"/><Relationship Id="rId6" Type="http://schemas.openxmlformats.org/officeDocument/2006/relationships/image" Target="../media/image28.emf"/><Relationship Id="rId7" Type="http://schemas.openxmlformats.org/officeDocument/2006/relationships/oleObject" Target="../embeddings/oleObject26.bin"/><Relationship Id="rId8" Type="http://schemas.openxmlformats.org/officeDocument/2006/relationships/image" Target="../media/image29.emf"/><Relationship Id="rId9" Type="http://schemas.openxmlformats.org/officeDocument/2006/relationships/oleObject" Target="../embeddings/oleObject27.bin"/><Relationship Id="rId10" Type="http://schemas.openxmlformats.org/officeDocument/2006/relationships/image" Target="../media/image30.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oleObject" Target="../embeddings/oleObject28.bin"/><Relationship Id="rId5" Type="http://schemas.openxmlformats.org/officeDocument/2006/relationships/image" Target="../media/image31.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3.emf"/><Relationship Id="rId5" Type="http://schemas.openxmlformats.org/officeDocument/2006/relationships/oleObject" Target="../embeddings/oleObject30.bin"/><Relationship Id="rId6" Type="http://schemas.openxmlformats.org/officeDocument/2006/relationships/image" Target="../media/image34.emf"/><Relationship Id="rId7" Type="http://schemas.openxmlformats.org/officeDocument/2006/relationships/oleObject" Target="../embeddings/oleObject31.bin"/><Relationship Id="rId8" Type="http://schemas.openxmlformats.org/officeDocument/2006/relationships/image" Target="../media/image35.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36.emf"/><Relationship Id="rId5" Type="http://schemas.openxmlformats.org/officeDocument/2006/relationships/oleObject" Target="../embeddings/oleObject33.bin"/><Relationship Id="rId6" Type="http://schemas.openxmlformats.org/officeDocument/2006/relationships/image" Target="../media/image37.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oleObject" Target="../embeddings/oleObject35.bin"/><Relationship Id="rId6" Type="http://schemas.openxmlformats.org/officeDocument/2006/relationships/image" Target="../media/image39.emf"/><Relationship Id="rId7" Type="http://schemas.openxmlformats.org/officeDocument/2006/relationships/oleObject" Target="../embeddings/oleObject36.bin"/><Relationship Id="rId8" Type="http://schemas.openxmlformats.org/officeDocument/2006/relationships/image" Target="../media/image40.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41.emf"/><Relationship Id="rId5" Type="http://schemas.openxmlformats.org/officeDocument/2006/relationships/oleObject" Target="../embeddings/oleObject38.bin"/><Relationship Id="rId6" Type="http://schemas.openxmlformats.org/officeDocument/2006/relationships/image" Target="../media/image42.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43.emf"/><Relationship Id="rId5" Type="http://schemas.openxmlformats.org/officeDocument/2006/relationships/oleObject" Target="../embeddings/oleObject40.bin"/><Relationship Id="rId6" Type="http://schemas.openxmlformats.org/officeDocument/2006/relationships/image" Target="../media/image44.emf"/><Relationship Id="rId7" Type="http://schemas.openxmlformats.org/officeDocument/2006/relationships/oleObject" Target="../embeddings/oleObject41.bin"/><Relationship Id="rId8" Type="http://schemas.openxmlformats.org/officeDocument/2006/relationships/image" Target="../media/image45.em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46.emf"/><Relationship Id="rId5" Type="http://schemas.openxmlformats.org/officeDocument/2006/relationships/oleObject" Target="../embeddings/oleObject43.bin"/><Relationship Id="rId6" Type="http://schemas.openxmlformats.org/officeDocument/2006/relationships/image" Target="../media/image47.em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44.bin"/><Relationship Id="rId5" Type="http://schemas.openxmlformats.org/officeDocument/2006/relationships/image" Target="../media/image48.e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49.emf"/><Relationship Id="rId5" Type="http://schemas.openxmlformats.org/officeDocument/2006/relationships/oleObject" Target="../embeddings/oleObject46.bin"/><Relationship Id="rId6" Type="http://schemas.openxmlformats.org/officeDocument/2006/relationships/image" Target="../media/image50.emf"/><Relationship Id="rId7" Type="http://schemas.openxmlformats.org/officeDocument/2006/relationships/oleObject" Target="../embeddings/oleObject47.bin"/><Relationship Id="rId8" Type="http://schemas.openxmlformats.org/officeDocument/2006/relationships/image" Target="../media/image51.emf"/><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52.bin"/><Relationship Id="rId12" Type="http://schemas.openxmlformats.org/officeDocument/2006/relationships/image" Target="../media/image56.emf"/><Relationship Id="rId1" Type="http://schemas.openxmlformats.org/officeDocument/2006/relationships/vmlDrawing" Target="../drawings/vmlDrawing19.vml"/><Relationship Id="rId2" Type="http://schemas.openxmlformats.org/officeDocument/2006/relationships/slideLayout" Target="../slideLayouts/slideLayout1.xml"/><Relationship Id="rId3" Type="http://schemas.openxmlformats.org/officeDocument/2006/relationships/oleObject" Target="../embeddings/oleObject48.bin"/><Relationship Id="rId4" Type="http://schemas.openxmlformats.org/officeDocument/2006/relationships/image" Target="../media/image52.emf"/><Relationship Id="rId5" Type="http://schemas.openxmlformats.org/officeDocument/2006/relationships/oleObject" Target="../embeddings/oleObject49.bin"/><Relationship Id="rId6" Type="http://schemas.openxmlformats.org/officeDocument/2006/relationships/image" Target="../media/image53.emf"/><Relationship Id="rId7" Type="http://schemas.openxmlformats.org/officeDocument/2006/relationships/oleObject" Target="../embeddings/oleObject50.bin"/><Relationship Id="rId8" Type="http://schemas.openxmlformats.org/officeDocument/2006/relationships/image" Target="../media/image54.emf"/><Relationship Id="rId9" Type="http://schemas.openxmlformats.org/officeDocument/2006/relationships/oleObject" Target="../embeddings/oleObject51.bin"/><Relationship Id="rId10" Type="http://schemas.openxmlformats.org/officeDocument/2006/relationships/image" Target="../media/image5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57.emf"/><Relationship Id="rId5" Type="http://schemas.openxmlformats.org/officeDocument/2006/relationships/oleObject" Target="../embeddings/oleObject54.bin"/><Relationship Id="rId6" Type="http://schemas.openxmlformats.org/officeDocument/2006/relationships/image" Target="../media/image58.emf"/><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1.png"/><Relationship Id="rId5" Type="http://schemas.openxmlformats.org/officeDocument/2006/relationships/oleObject" Target="../embeddings/oleObject55.bin"/><Relationship Id="rId6" Type="http://schemas.openxmlformats.org/officeDocument/2006/relationships/image" Target="../media/image59.emf"/><Relationship Id="rId7" Type="http://schemas.openxmlformats.org/officeDocument/2006/relationships/oleObject" Target="../embeddings/oleObject56.bin"/><Relationship Id="rId8" Type="http://schemas.openxmlformats.org/officeDocument/2006/relationships/image" Target="../media/image60.emf"/><Relationship Id="rId1" Type="http://schemas.openxmlformats.org/officeDocument/2006/relationships/vmlDrawing" Target="../drawings/vmlDrawing21.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57.bin"/><Relationship Id="rId5" Type="http://schemas.openxmlformats.org/officeDocument/2006/relationships/image" Target="../media/image63.emf"/><Relationship Id="rId6" Type="http://schemas.openxmlformats.org/officeDocument/2006/relationships/image" Target="../media/image65.png"/><Relationship Id="rId7" Type="http://schemas.openxmlformats.org/officeDocument/2006/relationships/oleObject" Target="../embeddings/oleObject58.bin"/><Relationship Id="rId8" Type="http://schemas.openxmlformats.org/officeDocument/2006/relationships/image" Target="../media/image64.emf"/><Relationship Id="rId1" Type="http://schemas.openxmlformats.org/officeDocument/2006/relationships/vmlDrawing" Target="../drawings/vmlDrawing22.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5" Type="http://schemas.openxmlformats.org/officeDocument/2006/relationships/oleObject" Target="../embeddings/oleObject3.bin"/><Relationship Id="rId6"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6.emf"/><Relationship Id="rId5" Type="http://schemas.openxmlformats.org/officeDocument/2006/relationships/oleObject" Target="../embeddings/oleObject5.bin"/><Relationship Id="rId6" Type="http://schemas.openxmlformats.org/officeDocument/2006/relationships/image" Target="../media/image7.emf"/><Relationship Id="rId7" Type="http://schemas.openxmlformats.org/officeDocument/2006/relationships/oleObject" Target="../embeddings/oleObject6.bin"/><Relationship Id="rId8" Type="http://schemas.openxmlformats.org/officeDocument/2006/relationships/image" Target="../media/image8.emf"/><Relationship Id="rId9" Type="http://schemas.openxmlformats.org/officeDocument/2006/relationships/oleObject" Target="../embeddings/oleObject7.bin"/><Relationship Id="rId10"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1.emf"/><Relationship Id="rId5" Type="http://schemas.openxmlformats.org/officeDocument/2006/relationships/oleObject" Target="../embeddings/oleObject9.bin"/><Relationship Id="rId6" Type="http://schemas.openxmlformats.org/officeDocument/2006/relationships/image" Target="../media/image12.emf"/><Relationship Id="rId7" Type="http://schemas.openxmlformats.org/officeDocument/2006/relationships/oleObject" Target="../embeddings/oleObject10.bin"/><Relationship Id="rId8" Type="http://schemas.openxmlformats.org/officeDocument/2006/relationships/image" Target="../media/image13.emf"/><Relationship Id="rId9" Type="http://schemas.openxmlformats.org/officeDocument/2006/relationships/oleObject" Target="../embeddings/oleObject11.bin"/><Relationship Id="rId10"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310991"/>
            <a:ext cx="8229600" cy="751563"/>
          </a:xfrm>
        </p:spPr>
        <p:txBody>
          <a:bodyPr anchor="ctr">
            <a:noAutofit/>
          </a:bodyPr>
          <a:lstStyle/>
          <a:p>
            <a:r>
              <a:rPr lang="en-US" sz="2400" dirty="0" smtClean="0"/>
              <a:t>Chapter 8: Long-Term Dynamics or Equilibrium</a:t>
            </a:r>
            <a:endParaRPr lang="en-US" sz="24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dirty="0" smtClean="0"/>
              <a:t>(8.1) Equilibrium</a:t>
            </a:r>
          </a:p>
          <a:p>
            <a:pPr marL="571500" indent="-571500">
              <a:buFont typeface="+mj-lt"/>
              <a:buAutoNum type="arabicPeriod"/>
            </a:pPr>
            <a:r>
              <a:rPr lang="en-US" dirty="0" smtClean="0"/>
              <a:t>(8.2) Eigenvectors</a:t>
            </a:r>
          </a:p>
          <a:p>
            <a:pPr marL="571500" indent="-571500">
              <a:buFont typeface="+mj-lt"/>
              <a:buAutoNum type="arabicPeriod"/>
            </a:pPr>
            <a:r>
              <a:rPr lang="en-US" dirty="0" smtClean="0"/>
              <a:t>(8.3) Stability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So, the vector [200 100]</a:t>
            </a:r>
            <a:r>
              <a:rPr lang="en-US" sz="2400" baseline="30000" dirty="0" smtClean="0"/>
              <a:t>T</a:t>
            </a:r>
            <a:r>
              <a:rPr lang="en-US" sz="2400" dirty="0" smtClean="0"/>
              <a:t> is an eigenvector for the given transfer matrix.</a:t>
            </a:r>
          </a:p>
          <a:p>
            <a:pPr marL="571500" indent="-571500"/>
            <a:r>
              <a:rPr lang="en-US" sz="2400" dirty="0" smtClean="0"/>
              <a:t>While the population structure is at equilibrium, this does </a:t>
            </a:r>
            <a:r>
              <a:rPr lang="en-US" sz="2400" b="1" dirty="0" smtClean="0"/>
              <a:t>not </a:t>
            </a:r>
            <a:r>
              <a:rPr lang="en-US" sz="2400" dirty="0" smtClean="0"/>
              <a:t>mean that individuals are no longer moving between the susceptible and infected classes</a:t>
            </a:r>
          </a:p>
          <a:p>
            <a:pPr marL="571500" indent="-571500"/>
            <a:r>
              <a:rPr lang="en-US" sz="2400" dirty="0" smtClean="0"/>
              <a:t>There is still movement between the classes, however, the movement is such that the </a:t>
            </a:r>
            <a:r>
              <a:rPr lang="en-US" sz="2400" i="1" dirty="0" smtClean="0"/>
              <a:t>number </a:t>
            </a:r>
            <a:r>
              <a:rPr lang="en-US" sz="2400" dirty="0" smtClean="0"/>
              <a:t>in each class remains constant</a:t>
            </a:r>
          </a:p>
          <a:p>
            <a:pPr marL="571500" indent="-571500"/>
            <a:r>
              <a:rPr lang="en-US" sz="2400" dirty="0" smtClean="0"/>
              <a:t>While looking at such a plot is helpful, we need to develop a </a:t>
            </a:r>
            <a:r>
              <a:rPr lang="en-US" sz="2400" i="1" dirty="0" smtClean="0"/>
              <a:t>mathematical </a:t>
            </a:r>
            <a:r>
              <a:rPr lang="en-US" sz="2400" dirty="0" smtClean="0"/>
              <a:t>method for determining this eigenvector</a:t>
            </a:r>
          </a:p>
          <a:p>
            <a:pPr marL="571500" indent="-571500"/>
            <a:r>
              <a:rPr lang="en-US" sz="2400" dirty="0" smtClean="0"/>
              <a:t>Suppose, then, that we don’t know the equilibrium distribution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Moreover, assume that after </a:t>
            </a:r>
            <a:r>
              <a:rPr lang="en-US" sz="2400" dirty="0" err="1" smtClean="0"/>
              <a:t>t</a:t>
            </a:r>
            <a:r>
              <a:rPr lang="en-US" sz="2400" dirty="0" smtClean="0"/>
              <a:t> days, the system has reached an equilibrium state. This means that the distribution vector for </a:t>
            </a:r>
            <a:r>
              <a:rPr lang="en-US" sz="2400" b="1" dirty="0" smtClean="0"/>
              <a:t>x</a:t>
            </a:r>
            <a:r>
              <a:rPr lang="en-US" sz="2400" dirty="0" smtClean="0"/>
              <a:t>(t+1) will be the same as the one for </a:t>
            </a:r>
            <a:r>
              <a:rPr lang="en-US" sz="2400" b="1" dirty="0" err="1" smtClean="0"/>
              <a:t>x</a:t>
            </a:r>
            <a:r>
              <a:rPr lang="en-US" sz="2400" dirty="0" err="1" smtClean="0"/>
              <a:t>(t</a:t>
            </a:r>
            <a:r>
              <a:rPr lang="en-US" sz="2400" dirty="0" smtClean="0"/>
              <a:t>). Mathematically, we have: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6" name="Object 5"/>
          <p:cNvGraphicFramePr>
            <a:graphicFrameLocks noChangeAspect="1"/>
          </p:cNvGraphicFramePr>
          <p:nvPr/>
        </p:nvGraphicFramePr>
        <p:xfrm>
          <a:off x="1431833" y="2954408"/>
          <a:ext cx="1912842" cy="450080"/>
        </p:xfrm>
        <a:graphic>
          <a:graphicData uri="http://schemas.openxmlformats.org/presentationml/2006/ole">
            <mc:AlternateContent xmlns:mc="http://schemas.openxmlformats.org/markup-compatibility/2006">
              <mc:Choice xmlns:v="urn:schemas-microsoft-com:vml" Requires="v">
                <p:oleObj spid="_x0000_s31751" name="Equation" r:id="rId3" imgW="863600" imgH="203200" progId="Equation.3">
                  <p:embed/>
                </p:oleObj>
              </mc:Choice>
              <mc:Fallback>
                <p:oleObj name="Equation" r:id="rId3" imgW="8636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833" y="2954408"/>
                        <a:ext cx="1912842" cy="45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3414713" y="2979359"/>
          <a:ext cx="2389187" cy="450850"/>
        </p:xfrm>
        <a:graphic>
          <a:graphicData uri="http://schemas.openxmlformats.org/presentationml/2006/ole">
            <mc:AlternateContent xmlns:mc="http://schemas.openxmlformats.org/markup-compatibility/2006">
              <mc:Choice xmlns:v="urn:schemas-microsoft-com:vml" Requires="v">
                <p:oleObj spid="_x0000_s31752" name="Equation" r:id="rId5" imgW="1079500" imgH="203200" progId="Equation.3">
                  <p:embed/>
                </p:oleObj>
              </mc:Choice>
              <mc:Fallback>
                <p:oleObj name="Equation" r:id="rId5" imgW="10795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713" y="2979359"/>
                        <a:ext cx="238918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ChangeAspect="1"/>
          </p:cNvGraphicFramePr>
          <p:nvPr/>
        </p:nvGraphicFramePr>
        <p:xfrm>
          <a:off x="3420895" y="3736438"/>
          <a:ext cx="3203575" cy="958850"/>
        </p:xfrm>
        <a:graphic>
          <a:graphicData uri="http://schemas.openxmlformats.org/presentationml/2006/ole">
            <mc:AlternateContent xmlns:mc="http://schemas.openxmlformats.org/markup-compatibility/2006">
              <mc:Choice xmlns:v="urn:schemas-microsoft-com:vml" Requires="v">
                <p:oleObj spid="_x0000_s31753" name="Equation" r:id="rId7" imgW="1447800" imgH="431800" progId="Equation.3">
                  <p:embed/>
                </p:oleObj>
              </mc:Choice>
              <mc:Fallback>
                <p:oleObj name="Equation" r:id="rId7" imgW="1447800" imgH="431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0895" y="3736438"/>
                        <a:ext cx="3203575"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5"/>
          <p:cNvGraphicFramePr>
            <a:graphicFrameLocks noChangeAspect="1"/>
          </p:cNvGraphicFramePr>
          <p:nvPr/>
        </p:nvGraphicFramePr>
        <p:xfrm>
          <a:off x="3427446" y="5042735"/>
          <a:ext cx="3033713" cy="958850"/>
        </p:xfrm>
        <a:graphic>
          <a:graphicData uri="http://schemas.openxmlformats.org/presentationml/2006/ole">
            <mc:AlternateContent xmlns:mc="http://schemas.openxmlformats.org/markup-compatibility/2006">
              <mc:Choice xmlns:v="urn:schemas-microsoft-com:vml" Requires="v">
                <p:oleObj spid="_x0000_s31754" name="Equation" r:id="rId9" imgW="1371600" imgH="431800" progId="Equation.3">
                  <p:embed/>
                </p:oleObj>
              </mc:Choice>
              <mc:Fallback>
                <p:oleObj name="Equation" r:id="rId9" imgW="1371600" imgH="431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7446" y="5042735"/>
                        <a:ext cx="3033713"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This last equation implies that:</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The 2 equations are, in fact, equivalent and so we have only 1 equation in 2 unknowns</a:t>
            </a:r>
          </a:p>
          <a:p>
            <a:pPr marL="571500" indent="-571500"/>
            <a:r>
              <a:rPr lang="en-US" sz="2400" dirty="0" smtClean="0"/>
              <a:t>We will see that this is typical when finding eigenvectors; that is, you will have a system of </a:t>
            </a:r>
            <a:r>
              <a:rPr lang="en-US" sz="2400" dirty="0" err="1" smtClean="0"/>
              <a:t>n</a:t>
            </a:r>
            <a:r>
              <a:rPr lang="en-US" sz="2400" dirty="0" smtClean="0"/>
              <a:t> equations (or less) in n+1 unknowns (this is an underdetermined system of algebraic equations)</a:t>
            </a:r>
          </a:p>
          <a:p>
            <a:pPr marL="571500" indent="-571500"/>
            <a:r>
              <a:rPr lang="en-US" sz="2400" dirty="0" smtClean="0"/>
              <a:t>What does this mean for us as we attempt to keep working to find an eigenvector?</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31749" name="Object 5"/>
          <p:cNvGraphicFramePr>
            <a:graphicFrameLocks noChangeAspect="1"/>
          </p:cNvGraphicFramePr>
          <p:nvPr/>
        </p:nvGraphicFramePr>
        <p:xfrm>
          <a:off x="1129206" y="1870591"/>
          <a:ext cx="2135188" cy="901700"/>
        </p:xfrm>
        <a:graphic>
          <a:graphicData uri="http://schemas.openxmlformats.org/presentationml/2006/ole">
            <mc:AlternateContent xmlns:mc="http://schemas.openxmlformats.org/markup-compatibility/2006">
              <mc:Choice xmlns:v="urn:schemas-microsoft-com:vml" Requires="v">
                <p:oleObj spid="_x0000_s32777" name="Equation" r:id="rId3" imgW="965200" imgH="406400" progId="Equation.3">
                  <p:embed/>
                </p:oleObj>
              </mc:Choice>
              <mc:Fallback>
                <p:oleObj name="Equation" r:id="rId3" imgW="965200" imgH="4064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206" y="1870591"/>
                        <a:ext cx="2135188"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Object 6"/>
          <p:cNvGraphicFramePr>
            <a:graphicFrameLocks noChangeAspect="1"/>
          </p:cNvGraphicFramePr>
          <p:nvPr/>
        </p:nvGraphicFramePr>
        <p:xfrm>
          <a:off x="3357011" y="1882775"/>
          <a:ext cx="2444750" cy="901700"/>
        </p:xfrm>
        <a:graphic>
          <a:graphicData uri="http://schemas.openxmlformats.org/presentationml/2006/ole">
            <mc:AlternateContent xmlns:mc="http://schemas.openxmlformats.org/markup-compatibility/2006">
              <mc:Choice xmlns:v="urn:schemas-microsoft-com:vml" Requires="v">
                <p:oleObj spid="_x0000_s32778" name="Equation" r:id="rId5" imgW="1104900" imgH="406400" progId="Equation.3">
                  <p:embed/>
                </p:oleObj>
              </mc:Choice>
              <mc:Fallback>
                <p:oleObj name="Equation" r:id="rId5" imgW="1104900" imgH="4064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011" y="1882775"/>
                        <a:ext cx="244475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5" name="Object 7"/>
          <p:cNvGraphicFramePr>
            <a:graphicFrameLocks noChangeAspect="1"/>
          </p:cNvGraphicFramePr>
          <p:nvPr/>
        </p:nvGraphicFramePr>
        <p:xfrm>
          <a:off x="5894287" y="1882775"/>
          <a:ext cx="1462088" cy="901700"/>
        </p:xfrm>
        <a:graphic>
          <a:graphicData uri="http://schemas.openxmlformats.org/presentationml/2006/ole">
            <mc:AlternateContent xmlns:mc="http://schemas.openxmlformats.org/markup-compatibility/2006">
              <mc:Choice xmlns:v="urn:schemas-microsoft-com:vml" Requires="v">
                <p:oleObj spid="_x0000_s32779" name="Equation" r:id="rId7" imgW="660400" imgH="406400" progId="Equation.3">
                  <p:embed/>
                </p:oleObj>
              </mc:Choice>
              <mc:Fallback>
                <p:oleObj name="Equation" r:id="rId7" imgW="660400" imgH="4064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4287" y="1882775"/>
                        <a:ext cx="1462088"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Well, an equation like ours has many solutions. The equation </a:t>
            </a:r>
            <a:r>
              <a:rPr lang="en-US" sz="2400" dirty="0" err="1" smtClean="0"/>
              <a:t>x</a:t>
            </a:r>
            <a:r>
              <a:rPr lang="en-US" sz="2400" dirty="0" smtClean="0"/>
              <a:t>=2y is solved by the following values for </a:t>
            </a:r>
            <a:r>
              <a:rPr lang="en-US" sz="2400" dirty="0" err="1" smtClean="0"/>
              <a:t>x</a:t>
            </a:r>
            <a:r>
              <a:rPr lang="en-US" sz="2400" dirty="0" smtClean="0"/>
              <a:t> and </a:t>
            </a:r>
            <a:r>
              <a:rPr lang="en-US" sz="2400" dirty="0" err="1" smtClean="0"/>
              <a:t>y</a:t>
            </a:r>
            <a:r>
              <a:rPr lang="en-US" sz="2400" dirty="0" smtClean="0"/>
              <a:t>:</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This means that all of the following are eigenvectors of our matrix:</a:t>
            </a:r>
          </a:p>
          <a:p>
            <a:pPr marL="571500" indent="-571500">
              <a:buNone/>
            </a:pPr>
            <a:endParaRPr lang="en-US" sz="2400" dirty="0" smtClean="0"/>
          </a:p>
          <a:p>
            <a:pPr marL="571500" indent="-571500">
              <a:buNone/>
            </a:pPr>
            <a:endParaRPr lang="en-US" sz="2400" dirty="0" smtClean="0"/>
          </a:p>
          <a:p>
            <a:pPr marL="571500" indent="-571500"/>
            <a:r>
              <a:rPr lang="en-US" sz="2400" dirty="0" smtClean="0"/>
              <a:t>Though there are many different solutions, they </a:t>
            </a:r>
            <a:r>
              <a:rPr lang="en-US" sz="2400" i="1" dirty="0" smtClean="0"/>
              <a:t>are </a:t>
            </a:r>
            <a:r>
              <a:rPr lang="en-US" sz="2400" dirty="0" smtClean="0"/>
              <a:t>all related; namely, they all satisfy </a:t>
            </a:r>
            <a:r>
              <a:rPr lang="en-US" sz="2400" dirty="0" err="1" smtClean="0"/>
              <a:t>x</a:t>
            </a:r>
            <a:r>
              <a:rPr lang="en-US" sz="2400" dirty="0" smtClean="0"/>
              <a:t>=2y!</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8" name="Table 7"/>
          <p:cNvGraphicFramePr>
            <a:graphicFrameLocks noGrp="1"/>
          </p:cNvGraphicFramePr>
          <p:nvPr/>
        </p:nvGraphicFramePr>
        <p:xfrm>
          <a:off x="1508512" y="2233460"/>
          <a:ext cx="6096000" cy="914400"/>
        </p:xfrm>
        <a:graphic>
          <a:graphicData uri="http://schemas.openxmlformats.org/drawingml/2006/table">
            <a:tbl>
              <a:tblPr firstRow="1" bandRow="1">
                <a:tableStyleId>{E269D01E-BC32-4049-B463-5C60D7B0CCD2}</a:tableStyleId>
              </a:tblPr>
              <a:tblGrid>
                <a:gridCol w="1016000"/>
                <a:gridCol w="1016000"/>
                <a:gridCol w="1016000"/>
                <a:gridCol w="1016000"/>
                <a:gridCol w="1016000"/>
                <a:gridCol w="1016000"/>
              </a:tblGrid>
              <a:tr h="370840">
                <a:tc>
                  <a:txBody>
                    <a:bodyPr/>
                    <a:lstStyle/>
                    <a:p>
                      <a:pPr algn="ctr"/>
                      <a:r>
                        <a:rPr lang="en-US" sz="2400" b="1" dirty="0" err="1" smtClean="0">
                          <a:solidFill>
                            <a:schemeClr val="bg1"/>
                          </a:solidFill>
                        </a:rPr>
                        <a:t>x</a:t>
                      </a:r>
                      <a:endParaRPr lang="en-US" sz="2400" b="1" dirty="0">
                        <a:solidFill>
                          <a:schemeClr val="bg1"/>
                        </a:solidFill>
                      </a:endParaRPr>
                    </a:p>
                  </a:txBody>
                  <a:tcPr/>
                </a:tc>
                <a:tc>
                  <a:txBody>
                    <a:bodyPr/>
                    <a:lstStyle/>
                    <a:p>
                      <a:pPr algn="ctr"/>
                      <a:r>
                        <a:rPr lang="en-US" sz="2400" b="1" dirty="0" smtClean="0">
                          <a:solidFill>
                            <a:schemeClr val="bg1"/>
                          </a:solidFill>
                        </a:rPr>
                        <a:t>2</a:t>
                      </a:r>
                      <a:endParaRPr lang="en-US" sz="2400" b="1" dirty="0">
                        <a:solidFill>
                          <a:schemeClr val="bg1"/>
                        </a:solidFill>
                      </a:endParaRPr>
                    </a:p>
                  </a:txBody>
                  <a:tcPr/>
                </a:tc>
                <a:tc>
                  <a:txBody>
                    <a:bodyPr/>
                    <a:lstStyle/>
                    <a:p>
                      <a:pPr algn="ctr"/>
                      <a:r>
                        <a:rPr lang="en-US" sz="2400" b="1" dirty="0" smtClean="0">
                          <a:solidFill>
                            <a:schemeClr val="bg1"/>
                          </a:solidFill>
                        </a:rPr>
                        <a:t>4</a:t>
                      </a:r>
                      <a:endParaRPr lang="en-US" sz="2400" b="1" dirty="0">
                        <a:solidFill>
                          <a:schemeClr val="bg1"/>
                        </a:solidFill>
                      </a:endParaRPr>
                    </a:p>
                  </a:txBody>
                  <a:tcPr/>
                </a:tc>
                <a:tc>
                  <a:txBody>
                    <a:bodyPr/>
                    <a:lstStyle/>
                    <a:p>
                      <a:pPr algn="ctr"/>
                      <a:r>
                        <a:rPr lang="en-US" sz="2400" b="1" dirty="0" smtClean="0">
                          <a:solidFill>
                            <a:schemeClr val="bg1"/>
                          </a:solidFill>
                        </a:rPr>
                        <a:t>2π</a:t>
                      </a:r>
                      <a:endParaRPr lang="en-US" sz="2400" b="1" dirty="0">
                        <a:solidFill>
                          <a:schemeClr val="bg1"/>
                        </a:solidFill>
                      </a:endParaRPr>
                    </a:p>
                  </a:txBody>
                  <a:tcPr/>
                </a:tc>
                <a:tc>
                  <a:txBody>
                    <a:bodyPr/>
                    <a:lstStyle/>
                    <a:p>
                      <a:pPr algn="ctr"/>
                      <a:r>
                        <a:rPr lang="en-US" sz="2400" b="1" dirty="0" smtClean="0">
                          <a:solidFill>
                            <a:schemeClr val="bg1"/>
                          </a:solidFill>
                        </a:rPr>
                        <a:t>200</a:t>
                      </a:r>
                      <a:endParaRPr lang="en-US" sz="2400" b="1" dirty="0">
                        <a:solidFill>
                          <a:schemeClr val="bg1"/>
                        </a:solidFill>
                      </a:endParaRPr>
                    </a:p>
                  </a:txBody>
                  <a:tcPr/>
                </a:tc>
                <a:tc>
                  <a:txBody>
                    <a:bodyPr/>
                    <a:lstStyle/>
                    <a:p>
                      <a:pPr algn="ctr"/>
                      <a:r>
                        <a:rPr lang="en-US" sz="2400" b="1" dirty="0" smtClean="0">
                          <a:solidFill>
                            <a:schemeClr val="bg1"/>
                          </a:solidFill>
                        </a:rPr>
                        <a:t>…</a:t>
                      </a:r>
                      <a:endParaRPr lang="en-US" sz="2400" b="1" dirty="0">
                        <a:solidFill>
                          <a:schemeClr val="bg1"/>
                        </a:solidFill>
                      </a:endParaRPr>
                    </a:p>
                  </a:txBody>
                  <a:tcPr/>
                </a:tc>
              </a:tr>
              <a:tr h="370840">
                <a:tc>
                  <a:txBody>
                    <a:bodyPr/>
                    <a:lstStyle/>
                    <a:p>
                      <a:pPr algn="ctr"/>
                      <a:r>
                        <a:rPr lang="en-US" sz="2400" b="1" dirty="0" err="1" smtClean="0">
                          <a:solidFill>
                            <a:schemeClr val="bg1"/>
                          </a:solidFill>
                        </a:rPr>
                        <a:t>y</a:t>
                      </a:r>
                      <a:endParaRPr lang="en-US" sz="2400" b="1" dirty="0">
                        <a:solidFill>
                          <a:schemeClr val="bg1"/>
                        </a:solidFill>
                      </a:endParaRPr>
                    </a:p>
                  </a:txBody>
                  <a:tcPr/>
                </a:tc>
                <a:tc>
                  <a:txBody>
                    <a:bodyPr/>
                    <a:lstStyle/>
                    <a:p>
                      <a:pPr algn="ctr"/>
                      <a:r>
                        <a:rPr lang="en-US" sz="2400" b="1" dirty="0" smtClean="0">
                          <a:solidFill>
                            <a:schemeClr val="bg1"/>
                          </a:solidFill>
                        </a:rPr>
                        <a:t>1</a:t>
                      </a:r>
                      <a:endParaRPr lang="en-US" sz="2400" b="1" dirty="0">
                        <a:solidFill>
                          <a:schemeClr val="bg1"/>
                        </a:solidFill>
                      </a:endParaRPr>
                    </a:p>
                  </a:txBody>
                  <a:tcPr/>
                </a:tc>
                <a:tc>
                  <a:txBody>
                    <a:bodyPr/>
                    <a:lstStyle/>
                    <a:p>
                      <a:pPr algn="ctr"/>
                      <a:r>
                        <a:rPr lang="en-US" sz="2400" b="1" dirty="0" smtClean="0">
                          <a:solidFill>
                            <a:schemeClr val="bg1"/>
                          </a:solidFill>
                        </a:rPr>
                        <a:t>2</a:t>
                      </a:r>
                      <a:endParaRPr lang="en-US" sz="2400" b="1" dirty="0">
                        <a:solidFill>
                          <a:schemeClr val="bg1"/>
                        </a:solidFill>
                      </a:endParaRPr>
                    </a:p>
                  </a:txBody>
                  <a:tcPr/>
                </a:tc>
                <a:tc>
                  <a:txBody>
                    <a:bodyPr/>
                    <a:lstStyle/>
                    <a:p>
                      <a:pPr algn="ctr"/>
                      <a:r>
                        <a:rPr lang="en-US" sz="2400" b="1" dirty="0" err="1" smtClean="0">
                          <a:solidFill>
                            <a:schemeClr val="bg1"/>
                          </a:solidFill>
                        </a:rPr>
                        <a:t>π</a:t>
                      </a:r>
                      <a:endParaRPr lang="en-US" sz="2400" b="1" dirty="0">
                        <a:solidFill>
                          <a:schemeClr val="bg1"/>
                        </a:solidFill>
                      </a:endParaRPr>
                    </a:p>
                  </a:txBody>
                  <a:tcPr/>
                </a:tc>
                <a:tc>
                  <a:txBody>
                    <a:bodyPr/>
                    <a:lstStyle/>
                    <a:p>
                      <a:pPr algn="ctr"/>
                      <a:r>
                        <a:rPr lang="en-US" sz="2400" b="1" dirty="0" smtClean="0">
                          <a:solidFill>
                            <a:schemeClr val="bg1"/>
                          </a:solidFill>
                        </a:rPr>
                        <a:t>100</a:t>
                      </a:r>
                      <a:endParaRPr lang="en-US" sz="2400" b="1" dirty="0">
                        <a:solidFill>
                          <a:schemeClr val="bg1"/>
                        </a:solidFill>
                      </a:endParaRPr>
                    </a:p>
                  </a:txBody>
                  <a:tcPr/>
                </a:tc>
                <a:tc>
                  <a:txBody>
                    <a:bodyPr/>
                    <a:lstStyle/>
                    <a:p>
                      <a:pPr algn="ctr"/>
                      <a:r>
                        <a:rPr lang="en-US" sz="2400" b="1" dirty="0" smtClean="0">
                          <a:solidFill>
                            <a:schemeClr val="bg1"/>
                          </a:solidFill>
                        </a:rPr>
                        <a:t>…</a:t>
                      </a:r>
                      <a:endParaRPr lang="en-US" sz="2400" b="1" dirty="0">
                        <a:solidFill>
                          <a:schemeClr val="bg1"/>
                        </a:solidFill>
                      </a:endParaRPr>
                    </a:p>
                  </a:txBody>
                  <a:tcPr/>
                </a:tc>
              </a:tr>
            </a:tbl>
          </a:graphicData>
        </a:graphic>
      </p:graphicFrame>
      <p:graphicFrame>
        <p:nvGraphicFramePr>
          <p:cNvPr id="9" name="Object 8"/>
          <p:cNvGraphicFramePr>
            <a:graphicFrameLocks noChangeAspect="1"/>
          </p:cNvGraphicFramePr>
          <p:nvPr/>
        </p:nvGraphicFramePr>
        <p:xfrm>
          <a:off x="2348035" y="3982715"/>
          <a:ext cx="2774883" cy="952994"/>
        </p:xfrm>
        <a:graphic>
          <a:graphicData uri="http://schemas.openxmlformats.org/presentationml/2006/ole">
            <mc:AlternateContent xmlns:mc="http://schemas.openxmlformats.org/markup-compatibility/2006">
              <mc:Choice xmlns:v="urn:schemas-microsoft-com:vml" Requires="v">
                <p:oleObj spid="_x0000_s33799" name="Equation" r:id="rId3" imgW="1257300" imgH="431800" progId="Equation.3">
                  <p:embed/>
                </p:oleObj>
              </mc:Choice>
              <mc:Fallback>
                <p:oleObj name="Equation" r:id="rId3" imgW="1257300" imgH="4318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035" y="3982715"/>
                        <a:ext cx="2774883" cy="952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So, even though though they aren’t unique, they are </a:t>
            </a:r>
            <a:r>
              <a:rPr lang="en-US" sz="2400" i="1" dirty="0" smtClean="0"/>
              <a:t>unique up to a constant multiple</a:t>
            </a:r>
          </a:p>
          <a:p>
            <a:pPr marL="571500" indent="-571500"/>
            <a:r>
              <a:rPr lang="en-US" sz="2400" dirty="0" smtClean="0"/>
              <a:t>We can </a:t>
            </a:r>
            <a:r>
              <a:rPr lang="en-US" sz="2400" i="1" dirty="0" smtClean="0"/>
              <a:t>normalize </a:t>
            </a:r>
            <a:r>
              <a:rPr lang="en-US" sz="2400" dirty="0" smtClean="0"/>
              <a:t>them and thus obtain a unique </a:t>
            </a:r>
            <a:r>
              <a:rPr lang="en-US" sz="2400" i="1" dirty="0" smtClean="0"/>
              <a:t>form </a:t>
            </a:r>
            <a:r>
              <a:rPr lang="en-US" sz="2400" dirty="0" smtClean="0"/>
              <a:t>for an eigenvector</a:t>
            </a:r>
          </a:p>
          <a:p>
            <a:pPr marL="571500" indent="-571500"/>
            <a:r>
              <a:rPr lang="en-US" sz="2400" dirty="0" smtClean="0"/>
              <a:t>To do this, simply add the components of the vector and then divide each component by that sum</a:t>
            </a:r>
          </a:p>
          <a:p>
            <a:pPr marL="571500" indent="-571500"/>
            <a:r>
              <a:rPr lang="en-US" sz="2400" dirty="0" smtClean="0"/>
              <a:t>Let’s normalize the 4 eigenvectors we found,</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34819" name="Object 3"/>
          <p:cNvGraphicFramePr>
            <a:graphicFrameLocks noChangeAspect="1"/>
          </p:cNvGraphicFramePr>
          <p:nvPr/>
        </p:nvGraphicFramePr>
        <p:xfrm>
          <a:off x="1050203" y="4147947"/>
          <a:ext cx="2794184" cy="890778"/>
        </p:xfrm>
        <a:graphic>
          <a:graphicData uri="http://schemas.openxmlformats.org/presentationml/2006/ole">
            <mc:AlternateContent xmlns:mc="http://schemas.openxmlformats.org/markup-compatibility/2006">
              <mc:Choice xmlns:v="urn:schemas-microsoft-com:vml" Requires="v">
                <p:oleObj spid="_x0000_s34824" name="Equation" r:id="rId3" imgW="1435100" imgH="457200" progId="Equation.3">
                  <p:embed/>
                </p:oleObj>
              </mc:Choice>
              <mc:Fallback>
                <p:oleObj name="Equation" r:id="rId3" imgW="1435100" imgH="457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203" y="4147947"/>
                        <a:ext cx="2794184" cy="8907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1019227" y="5240338"/>
          <a:ext cx="3783013" cy="890587"/>
        </p:xfrm>
        <a:graphic>
          <a:graphicData uri="http://schemas.openxmlformats.org/presentationml/2006/ole">
            <mc:AlternateContent xmlns:mc="http://schemas.openxmlformats.org/markup-compatibility/2006">
              <mc:Choice xmlns:v="urn:schemas-microsoft-com:vml" Requires="v">
                <p:oleObj spid="_x0000_s34825" name="Equation" r:id="rId5" imgW="1943100" imgH="457200" progId="Equation.3">
                  <p:embed/>
                </p:oleObj>
              </mc:Choice>
              <mc:Fallback>
                <p:oleObj name="Equation" r:id="rId5" imgW="1943100" imgH="457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227" y="5240338"/>
                        <a:ext cx="3783013" cy="89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5"/>
          <p:cNvGraphicFramePr>
            <a:graphicFrameLocks noChangeAspect="1"/>
          </p:cNvGraphicFramePr>
          <p:nvPr/>
        </p:nvGraphicFramePr>
        <p:xfrm>
          <a:off x="5525361" y="4197350"/>
          <a:ext cx="2794000" cy="841375"/>
        </p:xfrm>
        <a:graphic>
          <a:graphicData uri="http://schemas.openxmlformats.org/presentationml/2006/ole">
            <mc:AlternateContent xmlns:mc="http://schemas.openxmlformats.org/markup-compatibility/2006">
              <mc:Choice xmlns:v="urn:schemas-microsoft-com:vml" Requires="v">
                <p:oleObj spid="_x0000_s34826" name="Equation" r:id="rId7" imgW="1435100" imgH="431800" progId="Equation.3">
                  <p:embed/>
                </p:oleObj>
              </mc:Choice>
              <mc:Fallback>
                <p:oleObj name="Equation" r:id="rId7" imgW="1435100" imgH="431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5361" y="4197350"/>
                        <a:ext cx="27940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6"/>
          <p:cNvGraphicFramePr>
            <a:graphicFrameLocks noChangeAspect="1"/>
          </p:cNvGraphicFramePr>
          <p:nvPr/>
        </p:nvGraphicFramePr>
        <p:xfrm>
          <a:off x="5425388" y="5242838"/>
          <a:ext cx="3114675" cy="841375"/>
        </p:xfrm>
        <a:graphic>
          <a:graphicData uri="http://schemas.openxmlformats.org/presentationml/2006/ole">
            <mc:AlternateContent xmlns:mc="http://schemas.openxmlformats.org/markup-compatibility/2006">
              <mc:Choice xmlns:v="urn:schemas-microsoft-com:vml" Requires="v">
                <p:oleObj spid="_x0000_s34827" name="Equation" r:id="rId9" imgW="1600200" imgH="431800" progId="Equation.3">
                  <p:embed/>
                </p:oleObj>
              </mc:Choice>
              <mc:Fallback>
                <p:oleObj name="Equation" r:id="rId9" imgW="1600200" imgH="4318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5388" y="5242838"/>
                        <a:ext cx="311467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Frame 10"/>
          <p:cNvSpPr/>
          <p:nvPr/>
        </p:nvSpPr>
        <p:spPr>
          <a:xfrm>
            <a:off x="3187845" y="4134989"/>
            <a:ext cx="685800" cy="9144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4156662" y="5233323"/>
            <a:ext cx="685800" cy="9144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7685397" y="4163199"/>
            <a:ext cx="685800" cy="9144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7889633" y="5222659"/>
            <a:ext cx="685800" cy="9144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043115" y="4353874"/>
            <a:ext cx="1417275" cy="369332"/>
          </a:xfrm>
          <a:prstGeom prst="rect">
            <a:avLst/>
          </a:prstGeom>
          <a:noFill/>
        </p:spPr>
        <p:txBody>
          <a:bodyPr wrap="none" rtlCol="0">
            <a:spAutoFit/>
          </a:bodyPr>
          <a:lstStyle/>
          <a:p>
            <a:r>
              <a:rPr lang="en-US" dirty="0" smtClean="0">
                <a:solidFill>
                  <a:schemeClr val="accent2"/>
                </a:solidFill>
              </a:rPr>
              <a:t>All the same!</a:t>
            </a:r>
            <a:endParaRPr lang="en-US" dirty="0">
              <a:solidFill>
                <a:schemeClr val="accent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8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8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8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 grpId="0" animBg="1"/>
      <p:bldP spid="12" grpId="0" animBg="1"/>
      <p:bldP spid="13"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71500" indent="-571500"/>
            <a:r>
              <a:rPr lang="en-US" sz="2400" dirty="0" smtClean="0"/>
              <a:t>So, the procedure to finish the problem:</a:t>
            </a:r>
          </a:p>
          <a:p>
            <a:pPr marL="571500" indent="-571500">
              <a:buNone/>
            </a:pPr>
            <a:endParaRPr lang="en-US" sz="2400" dirty="0" smtClean="0"/>
          </a:p>
          <a:p>
            <a:pPr marL="571500" indent="-571500"/>
            <a:r>
              <a:rPr lang="en-US" sz="2400" dirty="0" smtClean="0"/>
              <a:t>We choose </a:t>
            </a:r>
            <a:r>
              <a:rPr lang="en-US" sz="2400" i="1" dirty="0" smtClean="0"/>
              <a:t>any </a:t>
            </a:r>
            <a:r>
              <a:rPr lang="en-US" sz="2400" dirty="0" smtClean="0"/>
              <a:t>value for </a:t>
            </a:r>
            <a:r>
              <a:rPr lang="en-US" sz="2400" i="1" dirty="0" smtClean="0"/>
              <a:t>either </a:t>
            </a:r>
            <a:r>
              <a:rPr lang="en-US" sz="2400" dirty="0" smtClean="0"/>
              <a:t>variable and solve for the other. A convenient choice in this </a:t>
            </a:r>
          </a:p>
          <a:p>
            <a:pPr marL="571500" indent="-571500">
              <a:buNone/>
            </a:pPr>
            <a:r>
              <a:rPr lang="en-US" sz="2400" dirty="0" smtClean="0"/>
              <a:t>	case is to let </a:t>
            </a:r>
            <a:r>
              <a:rPr lang="en-US" sz="2400" dirty="0" err="1" smtClean="0"/>
              <a:t>y</a:t>
            </a:r>
            <a:r>
              <a:rPr lang="en-US" sz="2400" dirty="0" smtClean="0"/>
              <a:t>=1. Then </a:t>
            </a:r>
            <a:r>
              <a:rPr lang="en-US" sz="2400" dirty="0" err="1" smtClean="0"/>
              <a:t>x</a:t>
            </a:r>
            <a:r>
              <a:rPr lang="en-US" sz="2400" dirty="0" smtClean="0"/>
              <a:t>=2</a:t>
            </a:r>
          </a:p>
          <a:p>
            <a:pPr marL="571500" indent="-571500">
              <a:buNone/>
            </a:pPr>
            <a:r>
              <a:rPr lang="en-US" sz="2400" dirty="0" smtClean="0"/>
              <a:t>	and we have the eigenvector:</a:t>
            </a:r>
          </a:p>
          <a:p>
            <a:pPr marL="571500" indent="-571500">
              <a:buNone/>
            </a:pPr>
            <a:endParaRPr lang="en-US" sz="2400" dirty="0" smtClean="0"/>
          </a:p>
          <a:p>
            <a:pPr marL="571500" indent="-571500"/>
            <a:endParaRPr lang="en-US" sz="2400" dirty="0" smtClean="0"/>
          </a:p>
          <a:p>
            <a:pPr marL="571500" indent="-571500"/>
            <a:r>
              <a:rPr lang="en-US" sz="2400" dirty="0" smtClean="0"/>
              <a:t>Now we normalize:</a:t>
            </a:r>
          </a:p>
          <a:p>
            <a:pPr marL="571500" indent="-571500"/>
            <a:endParaRPr lang="en-US" sz="2400" dirty="0" smtClean="0"/>
          </a:p>
          <a:p>
            <a:pPr marL="571500" indent="-571500"/>
            <a:endParaRPr lang="en-US" sz="2400" dirty="0" smtClean="0"/>
          </a:p>
          <a:p>
            <a:pPr marL="571500" indent="-571500"/>
            <a:r>
              <a:rPr lang="en-US" sz="2400" dirty="0" smtClean="0"/>
              <a:t>And we scale so that we have</a:t>
            </a:r>
          </a:p>
          <a:p>
            <a:pPr marL="571500" indent="-571500">
              <a:buNone/>
            </a:pPr>
            <a:r>
              <a:rPr lang="en-US" sz="2400" dirty="0" smtClean="0"/>
              <a:t>	300 individuals: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32775" name="Object 7"/>
          <p:cNvGraphicFramePr>
            <a:graphicFrameLocks noChangeAspect="1"/>
          </p:cNvGraphicFramePr>
          <p:nvPr/>
        </p:nvGraphicFramePr>
        <p:xfrm>
          <a:off x="1197076" y="1631155"/>
          <a:ext cx="955675" cy="366713"/>
        </p:xfrm>
        <a:graphic>
          <a:graphicData uri="http://schemas.openxmlformats.org/presentationml/2006/ole">
            <mc:AlternateContent xmlns:mc="http://schemas.openxmlformats.org/markup-compatibility/2006">
              <mc:Choice xmlns:v="urn:schemas-microsoft-com:vml" Requires="v">
                <p:oleObj spid="_x0000_s35849" name="Equation" r:id="rId3" imgW="431800" imgH="165100" progId="Equation.3">
                  <p:embed/>
                </p:oleObj>
              </mc:Choice>
              <mc:Fallback>
                <p:oleObj name="Equation" r:id="rId3" imgW="431800" imgH="1651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076" y="1631155"/>
                        <a:ext cx="955675"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a:off x="4976149" y="2913952"/>
            <a:ext cx="49243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5845" name="Object 5"/>
          <p:cNvGraphicFramePr>
            <a:graphicFrameLocks noChangeAspect="1"/>
          </p:cNvGraphicFramePr>
          <p:nvPr/>
        </p:nvGraphicFramePr>
        <p:xfrm>
          <a:off x="5794148" y="2552738"/>
          <a:ext cx="422275" cy="958850"/>
        </p:xfrm>
        <a:graphic>
          <a:graphicData uri="http://schemas.openxmlformats.org/presentationml/2006/ole">
            <mc:AlternateContent xmlns:mc="http://schemas.openxmlformats.org/markup-compatibility/2006">
              <mc:Choice xmlns:v="urn:schemas-microsoft-com:vml" Requires="v">
                <p:oleObj spid="_x0000_s35850" name="Equation" r:id="rId5" imgW="190500" imgH="431800" progId="Equation.3">
                  <p:embed/>
                </p:oleObj>
              </mc:Choice>
              <mc:Fallback>
                <p:oleObj name="Equation" r:id="rId5" imgW="190500" imgH="431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148" y="2552738"/>
                        <a:ext cx="422275"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Arrow Connector 14"/>
          <p:cNvCxnSpPr/>
          <p:nvPr/>
        </p:nvCxnSpPr>
        <p:spPr>
          <a:xfrm>
            <a:off x="4963190" y="4276127"/>
            <a:ext cx="49243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5846" name="Object 6"/>
          <p:cNvGraphicFramePr>
            <a:graphicFrameLocks noChangeAspect="1"/>
          </p:cNvGraphicFramePr>
          <p:nvPr/>
        </p:nvGraphicFramePr>
        <p:xfrm>
          <a:off x="5779503" y="3792875"/>
          <a:ext cx="731837" cy="958850"/>
        </p:xfrm>
        <a:graphic>
          <a:graphicData uri="http://schemas.openxmlformats.org/presentationml/2006/ole">
            <mc:AlternateContent xmlns:mc="http://schemas.openxmlformats.org/markup-compatibility/2006">
              <mc:Choice xmlns:v="urn:schemas-microsoft-com:vml" Requires="v">
                <p:oleObj spid="_x0000_s35851" name="Equation" r:id="rId7" imgW="330200" imgH="431800" progId="Equation.3">
                  <p:embed/>
                </p:oleObj>
              </mc:Choice>
              <mc:Fallback>
                <p:oleObj name="Equation" r:id="rId7" imgW="330200" imgH="431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9503" y="3792875"/>
                        <a:ext cx="731837"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p:nvPr/>
        </p:nvCxnSpPr>
        <p:spPr>
          <a:xfrm>
            <a:off x="4976149" y="5581747"/>
            <a:ext cx="49243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8" name="Object 6"/>
          <p:cNvGraphicFramePr>
            <a:graphicFrameLocks noChangeAspect="1"/>
          </p:cNvGraphicFramePr>
          <p:nvPr/>
        </p:nvGraphicFramePr>
        <p:xfrm>
          <a:off x="5751370" y="5099050"/>
          <a:ext cx="2447925" cy="958850"/>
        </p:xfrm>
        <a:graphic>
          <a:graphicData uri="http://schemas.openxmlformats.org/presentationml/2006/ole">
            <mc:AlternateContent xmlns:mc="http://schemas.openxmlformats.org/markup-compatibility/2006">
              <mc:Choice xmlns:v="urn:schemas-microsoft-com:vml" Requires="v">
                <p:oleObj spid="_x0000_s35852" name="Equation" r:id="rId9" imgW="1104900" imgH="431800" progId="Equation.3">
                  <p:embed/>
                </p:oleObj>
              </mc:Choice>
              <mc:Fallback>
                <p:oleObj name="Equation" r:id="rId9" imgW="1104900" imgH="431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1370" y="5099050"/>
                        <a:ext cx="2447925"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8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Exercise </a:t>
            </a:r>
            <a:r>
              <a:rPr lang="en-US" sz="2600" dirty="0" smtClean="0"/>
              <a:t>8.8</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Suppose you are modeling a non-fatal infectious disease. You assume the people within the population you are modeling are either susceptible to infection, or infected. The following </a:t>
            </a:r>
            <a:r>
              <a:rPr lang="en-US" sz="2400" dirty="0" err="1" smtClean="0"/>
              <a:t>ﬂow</a:t>
            </a:r>
            <a:r>
              <a:rPr lang="en-US" sz="2400" dirty="0" smtClean="0"/>
              <a:t> diagram shows the rates at which individuals </a:t>
            </a:r>
            <a:r>
              <a:rPr lang="en-US" sz="2400" dirty="0" err="1" smtClean="0"/>
              <a:t>ﬂow</a:t>
            </a:r>
            <a:r>
              <a:rPr lang="en-US" sz="2400" dirty="0" smtClean="0"/>
              <a:t> from one category to the other:</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pic>
        <p:nvPicPr>
          <p:cNvPr id="6" name="Picture 5"/>
          <p:cNvPicPr>
            <a:picLocks noChangeAspect="1"/>
          </p:cNvPicPr>
          <p:nvPr/>
        </p:nvPicPr>
        <p:blipFill>
          <a:blip r:embed="rId3"/>
          <a:stretch>
            <a:fillRect/>
          </a:stretch>
        </p:blipFill>
        <p:spPr>
          <a:xfrm>
            <a:off x="1126077" y="3543756"/>
            <a:ext cx="3518096" cy="1902868"/>
          </a:xfrm>
          <a:prstGeom prst="rect">
            <a:avLst/>
          </a:prstGeom>
        </p:spPr>
      </p:pic>
      <p:cxnSp>
        <p:nvCxnSpPr>
          <p:cNvPr id="8" name="Straight Arrow Connector 7"/>
          <p:cNvCxnSpPr/>
          <p:nvPr/>
        </p:nvCxnSpPr>
        <p:spPr>
          <a:xfrm>
            <a:off x="4872477" y="4496412"/>
            <a:ext cx="8085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1" name="Object 10"/>
          <p:cNvGraphicFramePr>
            <a:graphicFrameLocks noChangeAspect="1"/>
          </p:cNvGraphicFramePr>
          <p:nvPr/>
        </p:nvGraphicFramePr>
        <p:xfrm>
          <a:off x="6036243" y="4037876"/>
          <a:ext cx="2178424" cy="914400"/>
        </p:xfrm>
        <a:graphic>
          <a:graphicData uri="http://schemas.openxmlformats.org/presentationml/2006/ole">
            <mc:AlternateContent xmlns:mc="http://schemas.openxmlformats.org/markup-compatibility/2006">
              <mc:Choice xmlns:v="urn:schemas-microsoft-com:vml" Requires="v">
                <p:oleObj spid="_x0000_s39940" name="Equation" r:id="rId4" imgW="1028700" imgH="431800" progId="Equation.3">
                  <p:embed/>
                </p:oleObj>
              </mc:Choice>
              <mc:Fallback>
                <p:oleObj name="Equation" r:id="rId4" imgW="1028700" imgH="431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6243" y="4037876"/>
                        <a:ext cx="217842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Exercise </a:t>
            </a:r>
            <a:r>
              <a:rPr lang="en-US" sz="2600" dirty="0" smtClean="0"/>
              <a:t>8.8</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Find the eigenvector that describes the system’s equilibrium structure.</a:t>
            </a:r>
          </a:p>
          <a:p>
            <a:pPr marL="571500" indent="-571500">
              <a:buNone/>
            </a:pPr>
            <a:r>
              <a:rPr lang="en-US" sz="2400" dirty="0" smtClean="0"/>
              <a:t>	Solution: We seek a vector </a:t>
            </a:r>
            <a:r>
              <a:rPr lang="en-US" sz="2400" b="1" dirty="0" err="1" smtClean="0"/>
              <a:t>x</a:t>
            </a:r>
            <a:r>
              <a:rPr lang="en-US" sz="2400" dirty="0" smtClean="0"/>
              <a:t> such that when </a:t>
            </a:r>
            <a:r>
              <a:rPr lang="en-US" sz="2400" b="1" dirty="0" smtClean="0"/>
              <a:t>T</a:t>
            </a:r>
            <a:r>
              <a:rPr lang="en-US" sz="2400" dirty="0" smtClean="0"/>
              <a:t> acts on it (by multiplication) the resulting product is </a:t>
            </a:r>
            <a:r>
              <a:rPr lang="en-US" sz="2400" b="1" dirty="0" err="1" smtClean="0"/>
              <a:t>x</a:t>
            </a:r>
            <a:r>
              <a:rPr lang="en-US" sz="2400" dirty="0" smtClean="0"/>
              <a: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11" name="Object 10"/>
          <p:cNvGraphicFramePr>
            <a:graphicFrameLocks noChangeAspect="1"/>
          </p:cNvGraphicFramePr>
          <p:nvPr/>
        </p:nvGraphicFramePr>
        <p:xfrm>
          <a:off x="1127208" y="2890143"/>
          <a:ext cx="4248150" cy="914400"/>
        </p:xfrm>
        <a:graphic>
          <a:graphicData uri="http://schemas.openxmlformats.org/presentationml/2006/ole">
            <mc:AlternateContent xmlns:mc="http://schemas.openxmlformats.org/markup-compatibility/2006">
              <mc:Choice xmlns:v="urn:schemas-microsoft-com:vml" Requires="v">
                <p:oleObj spid="_x0000_s41990" name="Equation" r:id="rId3" imgW="2006600" imgH="431800" progId="Equation.3">
                  <p:embed/>
                </p:oleObj>
              </mc:Choice>
              <mc:Fallback>
                <p:oleObj name="Equation" r:id="rId3" imgW="20066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208" y="2890143"/>
                        <a:ext cx="42481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2099644" y="3949819"/>
          <a:ext cx="2741613" cy="860425"/>
        </p:xfrm>
        <a:graphic>
          <a:graphicData uri="http://schemas.openxmlformats.org/presentationml/2006/ole">
            <mc:AlternateContent xmlns:mc="http://schemas.openxmlformats.org/markup-compatibility/2006">
              <mc:Choice xmlns:v="urn:schemas-microsoft-com:vml" Requires="v">
                <p:oleObj spid="_x0000_s41991" name="Equation" r:id="rId5" imgW="1295400" imgH="406400" progId="Equation.3">
                  <p:embed/>
                </p:oleObj>
              </mc:Choice>
              <mc:Fallback>
                <p:oleObj name="Equation" r:id="rId5" imgW="1295400" imgH="406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644" y="3949819"/>
                        <a:ext cx="27416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908834" y="3780445"/>
            <a:ext cx="3849243" cy="1200329"/>
          </a:xfrm>
          <a:prstGeom prst="rect">
            <a:avLst/>
          </a:prstGeom>
          <a:noFill/>
        </p:spPr>
        <p:txBody>
          <a:bodyPr wrap="none" rtlCol="0">
            <a:spAutoFit/>
          </a:bodyPr>
          <a:lstStyle/>
          <a:p>
            <a:r>
              <a:rPr lang="en-US" dirty="0" smtClean="0">
                <a:solidFill>
                  <a:schemeClr val="accent1"/>
                </a:solidFill>
              </a:rPr>
              <a:t>For a transfer matrix these 2 equations</a:t>
            </a:r>
          </a:p>
          <a:p>
            <a:r>
              <a:rPr lang="en-US" dirty="0" smtClean="0">
                <a:solidFill>
                  <a:schemeClr val="accent1"/>
                </a:solidFill>
              </a:rPr>
              <a:t>contain the same information (check</a:t>
            </a:r>
          </a:p>
          <a:p>
            <a:r>
              <a:rPr lang="en-US" dirty="0" smtClean="0">
                <a:solidFill>
                  <a:schemeClr val="accent1"/>
                </a:solidFill>
              </a:rPr>
              <a:t>this on your own); so we choose either</a:t>
            </a:r>
          </a:p>
          <a:p>
            <a:r>
              <a:rPr lang="en-US" dirty="0" smtClean="0">
                <a:solidFill>
                  <a:schemeClr val="accent1"/>
                </a:solidFill>
              </a:rPr>
              <a:t>one of them to find the eigenvector.</a:t>
            </a:r>
            <a:endParaRPr lang="en-US" dirty="0">
              <a:solidFill>
                <a:schemeClr val="accent1"/>
              </a:solidFill>
            </a:endParaRPr>
          </a:p>
        </p:txBody>
      </p:sp>
      <p:graphicFrame>
        <p:nvGraphicFramePr>
          <p:cNvPr id="41988" name="Object 4"/>
          <p:cNvGraphicFramePr>
            <a:graphicFrameLocks noChangeAspect="1"/>
          </p:cNvGraphicFramePr>
          <p:nvPr/>
        </p:nvGraphicFramePr>
        <p:xfrm>
          <a:off x="2129324" y="4914216"/>
          <a:ext cx="3223079" cy="1399921"/>
        </p:xfrm>
        <a:graphic>
          <a:graphicData uri="http://schemas.openxmlformats.org/presentationml/2006/ole">
            <mc:AlternateContent xmlns:mc="http://schemas.openxmlformats.org/markup-compatibility/2006">
              <mc:Choice xmlns:v="urn:schemas-microsoft-com:vml" Requires="v">
                <p:oleObj spid="_x0000_s41992" name="Equation" r:id="rId7" imgW="1930400" imgH="838200" progId="Equation.3">
                  <p:embed/>
                </p:oleObj>
              </mc:Choice>
              <mc:Fallback>
                <p:oleObj name="Equation" r:id="rId7" imgW="1930400" imgH="838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9324" y="4914216"/>
                        <a:ext cx="3223079" cy="1399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Exercise </a:t>
            </a:r>
            <a:r>
              <a:rPr lang="en-US" sz="2600" dirty="0" smtClean="0"/>
              <a:t>8.8</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Find the eigenvector that describes the system’s equilibrium structure.</a:t>
            </a:r>
          </a:p>
          <a:p>
            <a:pPr marL="571500" indent="-571500">
              <a:buNone/>
            </a:pPr>
            <a:r>
              <a:rPr lang="en-US" sz="2400" dirty="0" smtClean="0"/>
              <a:t>	Solution: (cont’d) Choosing </a:t>
            </a:r>
            <a:r>
              <a:rPr lang="en-US" sz="2400" dirty="0" err="1" smtClean="0"/>
              <a:t>y</a:t>
            </a:r>
            <a:r>
              <a:rPr lang="en-US" sz="2400" dirty="0" smtClean="0"/>
              <a:t>=35 (I can choose any number I want; this particular choice is convenient), we obtain the eigenvector:</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10" name="Object 9"/>
          <p:cNvGraphicFramePr>
            <a:graphicFrameLocks noChangeAspect="1"/>
          </p:cNvGraphicFramePr>
          <p:nvPr/>
        </p:nvGraphicFramePr>
        <p:xfrm>
          <a:off x="1101877" y="3485212"/>
          <a:ext cx="587073" cy="907277"/>
        </p:xfrm>
        <a:graphic>
          <a:graphicData uri="http://schemas.openxmlformats.org/presentationml/2006/ole">
            <mc:AlternateContent xmlns:mc="http://schemas.openxmlformats.org/markup-compatibility/2006">
              <mc:Choice xmlns:v="urn:schemas-microsoft-com:vml" Requires="v">
                <p:oleObj spid="_x0000_s43016" name="Equation" r:id="rId3" imgW="279400" imgH="431800" progId="Equation.3">
                  <p:embed/>
                </p:oleObj>
              </mc:Choice>
              <mc:Fallback>
                <p:oleObj name="Equation" r:id="rId3" imgW="279400" imgH="4318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877" y="3485212"/>
                        <a:ext cx="587073" cy="907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p:nvPr/>
        </p:nvCxnSpPr>
        <p:spPr>
          <a:xfrm>
            <a:off x="1917874" y="3965136"/>
            <a:ext cx="18401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51124" y="3226052"/>
            <a:ext cx="1371063" cy="646331"/>
          </a:xfrm>
          <a:prstGeom prst="rect">
            <a:avLst/>
          </a:prstGeom>
          <a:noFill/>
        </p:spPr>
        <p:txBody>
          <a:bodyPr wrap="none" rtlCol="0">
            <a:spAutoFit/>
          </a:bodyPr>
          <a:lstStyle/>
          <a:p>
            <a:r>
              <a:rPr lang="en-US" dirty="0" smtClean="0">
                <a:solidFill>
                  <a:schemeClr val="bg2"/>
                </a:solidFill>
              </a:rPr>
              <a:t>Normalizing, </a:t>
            </a:r>
          </a:p>
          <a:p>
            <a:r>
              <a:rPr lang="en-US" dirty="0" smtClean="0">
                <a:solidFill>
                  <a:schemeClr val="bg2"/>
                </a:solidFill>
              </a:rPr>
              <a:t>we obtain:</a:t>
            </a:r>
            <a:endParaRPr lang="en-US" dirty="0">
              <a:solidFill>
                <a:schemeClr val="bg2"/>
              </a:solidFill>
            </a:endParaRPr>
          </a:p>
        </p:txBody>
      </p:sp>
      <p:graphicFrame>
        <p:nvGraphicFramePr>
          <p:cNvPr id="43014" name="Object 6"/>
          <p:cNvGraphicFramePr>
            <a:graphicFrameLocks noChangeAspect="1"/>
          </p:cNvGraphicFramePr>
          <p:nvPr/>
        </p:nvGraphicFramePr>
        <p:xfrm>
          <a:off x="4137501" y="3484563"/>
          <a:ext cx="4127500" cy="908050"/>
        </p:xfrm>
        <a:graphic>
          <a:graphicData uri="http://schemas.openxmlformats.org/presentationml/2006/ole">
            <mc:AlternateContent xmlns:mc="http://schemas.openxmlformats.org/markup-compatibility/2006">
              <mc:Choice xmlns:v="urn:schemas-microsoft-com:vml" Requires="v">
                <p:oleObj spid="_x0000_s43017" name="Equation" r:id="rId5" imgW="1968500" imgH="431800" progId="Equation.3">
                  <p:embed/>
                </p:oleObj>
              </mc:Choice>
              <mc:Fallback>
                <p:oleObj name="Equation" r:id="rId5" imgW="1968500" imgH="4318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501" y="3484563"/>
                        <a:ext cx="412750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Exercise </a:t>
            </a:r>
            <a:r>
              <a:rPr lang="en-US" sz="2600" dirty="0" smtClean="0"/>
              <a:t>8.8</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t>
            </a:r>
            <a:r>
              <a:rPr lang="en-US" sz="2400" dirty="0" err="1" smtClean="0"/>
              <a:t>b</a:t>
            </a:r>
            <a:r>
              <a:rPr lang="en-US" sz="2400" dirty="0" smtClean="0"/>
              <a:t>) Suppose the rate of infection increases from 0.35/week to 0.50/week. How does this change the equilibrium structure?</a:t>
            </a:r>
          </a:p>
          <a:p>
            <a:pPr marL="571500" indent="-571500">
              <a:buNone/>
            </a:pPr>
            <a:r>
              <a:rPr lang="en-US" sz="2400" dirty="0" smtClean="0"/>
              <a:t>	Solution: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11" name="Object 10"/>
          <p:cNvGraphicFramePr>
            <a:graphicFrameLocks noChangeAspect="1"/>
          </p:cNvGraphicFramePr>
          <p:nvPr/>
        </p:nvGraphicFramePr>
        <p:xfrm>
          <a:off x="1127208" y="2721689"/>
          <a:ext cx="4248150" cy="914400"/>
        </p:xfrm>
        <a:graphic>
          <a:graphicData uri="http://schemas.openxmlformats.org/presentationml/2006/ole">
            <mc:AlternateContent xmlns:mc="http://schemas.openxmlformats.org/markup-compatibility/2006">
              <mc:Choice xmlns:v="urn:schemas-microsoft-com:vml" Requires="v">
                <p:oleObj spid="_x0000_s44038" name="Equation" r:id="rId3" imgW="2006600" imgH="431800" progId="Equation.3">
                  <p:embed/>
                </p:oleObj>
              </mc:Choice>
              <mc:Fallback>
                <p:oleObj name="Equation" r:id="rId3" imgW="20066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208" y="2721689"/>
                        <a:ext cx="42481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2075966" y="3781246"/>
          <a:ext cx="2581275" cy="860425"/>
        </p:xfrm>
        <a:graphic>
          <a:graphicData uri="http://schemas.openxmlformats.org/presentationml/2006/ole">
            <mc:AlternateContent xmlns:mc="http://schemas.openxmlformats.org/markup-compatibility/2006">
              <mc:Choice xmlns:v="urn:schemas-microsoft-com:vml" Requires="v">
                <p:oleObj spid="_x0000_s44039" name="Equation" r:id="rId5" imgW="1219200" imgH="406400" progId="Equation.3">
                  <p:embed/>
                </p:oleObj>
              </mc:Choice>
              <mc:Fallback>
                <p:oleObj name="Equation" r:id="rId5" imgW="1219200" imgH="406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5966" y="3781246"/>
                        <a:ext cx="258127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8" name="Object 4"/>
          <p:cNvGraphicFramePr>
            <a:graphicFrameLocks noChangeAspect="1"/>
          </p:cNvGraphicFramePr>
          <p:nvPr/>
        </p:nvGraphicFramePr>
        <p:xfrm>
          <a:off x="2088925" y="4853919"/>
          <a:ext cx="2737670" cy="1258186"/>
        </p:xfrm>
        <a:graphic>
          <a:graphicData uri="http://schemas.openxmlformats.org/presentationml/2006/ole">
            <mc:AlternateContent xmlns:mc="http://schemas.openxmlformats.org/markup-compatibility/2006">
              <mc:Choice xmlns:v="urn:schemas-microsoft-com:vml" Requires="v">
                <p:oleObj spid="_x0000_s44040" name="Equation" r:id="rId7" imgW="1270000" imgH="584200" progId="Equation.3">
                  <p:embed/>
                </p:oleObj>
              </mc:Choice>
              <mc:Fallback>
                <p:oleObj name="Equation" r:id="rId7" imgW="1270000" imgH="584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8925" y="4853919"/>
                        <a:ext cx="2737670" cy="12581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Notion of a Long-Term Equilibrium State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Recall from example 7.5 the time series plot showing the wetland composition over the first 100 decades:</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After some transient behavior, it appears that the wetland composition has settled to some fixed proportions.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a:t>
            </a:r>
            <a:r>
              <a:rPr lang="en-US" dirty="0" smtClean="0">
                <a:solidFill>
                  <a:prstClr val="white"/>
                </a:solidFill>
              </a:rPr>
              <a:t>. </a:t>
            </a:r>
            <a:r>
              <a:rPr lang="en-US" dirty="0">
                <a:solidFill>
                  <a:prstClr val="white"/>
                </a:solidFill>
              </a:rPr>
              <a:t>(8.1) Equilibrium</a:t>
            </a:r>
            <a:endParaRPr lang="en-US" dirty="0" smtClean="0"/>
          </a:p>
        </p:txBody>
      </p:sp>
      <p:pic>
        <p:nvPicPr>
          <p:cNvPr id="8" name="Picture 7"/>
          <p:cNvPicPr>
            <a:picLocks noChangeAspect="1"/>
          </p:cNvPicPr>
          <p:nvPr/>
        </p:nvPicPr>
        <p:blipFill>
          <a:blip r:embed="rId2"/>
          <a:stretch>
            <a:fillRect/>
          </a:stretch>
        </p:blipFill>
        <p:spPr>
          <a:xfrm>
            <a:off x="2039799" y="2041909"/>
            <a:ext cx="4673493" cy="350509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Exercise </a:t>
            </a:r>
            <a:r>
              <a:rPr lang="en-US" sz="2600" dirty="0" smtClean="0"/>
              <a:t>8.8</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t>
            </a:r>
            <a:r>
              <a:rPr lang="en-US" sz="2400" dirty="0" err="1" smtClean="0"/>
              <a:t>b</a:t>
            </a:r>
            <a:r>
              <a:rPr lang="en-US" sz="2400" dirty="0" smtClean="0"/>
              <a:t>) Suppose the rate of infection increases from 0.35/week to 0.50/week. How does this change the equilibrium structure?</a:t>
            </a:r>
          </a:p>
          <a:p>
            <a:pPr marL="571500" indent="-571500">
              <a:buNone/>
            </a:pPr>
            <a:r>
              <a:rPr lang="en-US" sz="2400" dirty="0" smtClean="0"/>
              <a:t>	Solution: (cont’d) Choosing </a:t>
            </a:r>
            <a:r>
              <a:rPr lang="en-US" sz="2400" dirty="0" err="1" smtClean="0"/>
              <a:t>y</a:t>
            </a:r>
            <a:r>
              <a:rPr lang="en-US" sz="2400" dirty="0" smtClean="0"/>
              <a:t>=50 we obtain the eigenvector:</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r>
              <a:rPr lang="en-US" sz="2400" dirty="0" smtClean="0"/>
              <a:t>As expected, the infection rate increase results in a larger proportion of infected individuals at the equilibrium state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10" name="Object 9"/>
          <p:cNvGraphicFramePr>
            <a:graphicFrameLocks noChangeAspect="1"/>
          </p:cNvGraphicFramePr>
          <p:nvPr/>
        </p:nvGraphicFramePr>
        <p:xfrm>
          <a:off x="1114425" y="3484563"/>
          <a:ext cx="561975" cy="908050"/>
        </p:xfrm>
        <a:graphic>
          <a:graphicData uri="http://schemas.openxmlformats.org/presentationml/2006/ole">
            <mc:AlternateContent xmlns:mc="http://schemas.openxmlformats.org/markup-compatibility/2006">
              <mc:Choice xmlns:v="urn:schemas-microsoft-com:vml" Requires="v">
                <p:oleObj spid="_x0000_s45061" name="Equation" r:id="rId3" imgW="266700" imgH="431800" progId="Equation.3">
                  <p:embed/>
                </p:oleObj>
              </mc:Choice>
              <mc:Fallback>
                <p:oleObj name="Equation" r:id="rId3" imgW="2667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3484563"/>
                        <a:ext cx="561975"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p:nvPr/>
        </p:nvCxnSpPr>
        <p:spPr>
          <a:xfrm>
            <a:off x="1827161" y="3965136"/>
            <a:ext cx="18401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51124" y="3226052"/>
            <a:ext cx="1371063" cy="646331"/>
          </a:xfrm>
          <a:prstGeom prst="rect">
            <a:avLst/>
          </a:prstGeom>
          <a:noFill/>
        </p:spPr>
        <p:txBody>
          <a:bodyPr wrap="none" rtlCol="0">
            <a:spAutoFit/>
          </a:bodyPr>
          <a:lstStyle/>
          <a:p>
            <a:r>
              <a:rPr lang="en-US" dirty="0" smtClean="0">
                <a:solidFill>
                  <a:schemeClr val="bg2"/>
                </a:solidFill>
              </a:rPr>
              <a:t>Normalizing, </a:t>
            </a:r>
          </a:p>
          <a:p>
            <a:r>
              <a:rPr lang="en-US" dirty="0" smtClean="0">
                <a:solidFill>
                  <a:schemeClr val="bg2"/>
                </a:solidFill>
              </a:rPr>
              <a:t>we obtain:</a:t>
            </a:r>
            <a:endParaRPr lang="en-US" dirty="0">
              <a:solidFill>
                <a:schemeClr val="bg2"/>
              </a:solidFill>
            </a:endParaRPr>
          </a:p>
        </p:txBody>
      </p:sp>
      <p:graphicFrame>
        <p:nvGraphicFramePr>
          <p:cNvPr id="43014" name="Object 6"/>
          <p:cNvGraphicFramePr>
            <a:graphicFrameLocks noChangeAspect="1"/>
          </p:cNvGraphicFramePr>
          <p:nvPr/>
        </p:nvGraphicFramePr>
        <p:xfrm>
          <a:off x="4070350" y="3484563"/>
          <a:ext cx="4260850" cy="908050"/>
        </p:xfrm>
        <a:graphic>
          <a:graphicData uri="http://schemas.openxmlformats.org/presentationml/2006/ole">
            <mc:AlternateContent xmlns:mc="http://schemas.openxmlformats.org/markup-compatibility/2006">
              <mc:Choice xmlns:v="urn:schemas-microsoft-com:vml" Requires="v">
                <p:oleObj spid="_x0000_s45062" name="Equation" r:id="rId5" imgW="2032000" imgH="431800" progId="Equation.3">
                  <p:embed/>
                </p:oleObj>
              </mc:Choice>
              <mc:Fallback>
                <p:oleObj name="Equation" r:id="rId5" imgW="20320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0350" y="3484563"/>
                        <a:ext cx="426085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Exercise </a:t>
            </a:r>
            <a:r>
              <a:rPr lang="en-US" sz="2600" dirty="0" smtClean="0"/>
              <a:t>8.8</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t>
            </a:r>
            <a:r>
              <a:rPr lang="en-US" sz="2400" dirty="0" err="1" smtClean="0"/>
              <a:t>c</a:t>
            </a:r>
            <a:r>
              <a:rPr lang="en-US" sz="2400" dirty="0" smtClean="0"/>
              <a:t>) Suppose the rate of infection decreases from 0.35/week to 0.25/week. How does this change the equilibrium structure?</a:t>
            </a:r>
          </a:p>
          <a:p>
            <a:pPr marL="571500" indent="-571500"/>
            <a:r>
              <a:rPr lang="en-US" sz="2400" dirty="0" smtClean="0"/>
              <a:t>Solution: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11" name="Object 10"/>
          <p:cNvGraphicFramePr>
            <a:graphicFrameLocks noChangeAspect="1"/>
          </p:cNvGraphicFramePr>
          <p:nvPr/>
        </p:nvGraphicFramePr>
        <p:xfrm>
          <a:off x="1127208" y="2721689"/>
          <a:ext cx="4248150" cy="914400"/>
        </p:xfrm>
        <a:graphic>
          <a:graphicData uri="http://schemas.openxmlformats.org/presentationml/2006/ole">
            <mc:AlternateContent xmlns:mc="http://schemas.openxmlformats.org/markup-compatibility/2006">
              <mc:Choice xmlns:v="urn:schemas-microsoft-com:vml" Requires="v">
                <p:oleObj spid="_x0000_s46086" name="Equation" r:id="rId3" imgW="2006600" imgH="431800" progId="Equation.3">
                  <p:embed/>
                </p:oleObj>
              </mc:Choice>
              <mc:Fallback>
                <p:oleObj name="Equation" r:id="rId3" imgW="20066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208" y="2721689"/>
                        <a:ext cx="42481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2061870" y="3781425"/>
          <a:ext cx="2741613" cy="860425"/>
        </p:xfrm>
        <a:graphic>
          <a:graphicData uri="http://schemas.openxmlformats.org/presentationml/2006/ole">
            <mc:AlternateContent xmlns:mc="http://schemas.openxmlformats.org/markup-compatibility/2006">
              <mc:Choice xmlns:v="urn:schemas-microsoft-com:vml" Requires="v">
                <p:oleObj spid="_x0000_s46087" name="Equation" r:id="rId5" imgW="1295400" imgH="406400" progId="Equation.3">
                  <p:embed/>
                </p:oleObj>
              </mc:Choice>
              <mc:Fallback>
                <p:oleObj name="Equation" r:id="rId5" imgW="1295400" imgH="406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1870" y="3781425"/>
                        <a:ext cx="27416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8" name="Object 4"/>
          <p:cNvGraphicFramePr>
            <a:graphicFrameLocks noChangeAspect="1"/>
          </p:cNvGraphicFramePr>
          <p:nvPr/>
        </p:nvGraphicFramePr>
        <p:xfrm>
          <a:off x="2088925" y="4853919"/>
          <a:ext cx="2737670" cy="1258186"/>
        </p:xfrm>
        <a:graphic>
          <a:graphicData uri="http://schemas.openxmlformats.org/presentationml/2006/ole">
            <mc:AlternateContent xmlns:mc="http://schemas.openxmlformats.org/markup-compatibility/2006">
              <mc:Choice xmlns:v="urn:schemas-microsoft-com:vml" Requires="v">
                <p:oleObj spid="_x0000_s46088" name="Equation" r:id="rId7" imgW="1270000" imgH="584200" progId="Equation.3">
                  <p:embed/>
                </p:oleObj>
              </mc:Choice>
              <mc:Fallback>
                <p:oleObj name="Equation" r:id="rId7" imgW="1270000" imgH="584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8925" y="4853919"/>
                        <a:ext cx="2737670" cy="12581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 Exercise </a:t>
            </a:r>
            <a:r>
              <a:rPr lang="en-US" sz="2600" dirty="0" smtClean="0"/>
              <a:t>8.8</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t>
            </a:r>
            <a:r>
              <a:rPr lang="en-US" sz="2400" dirty="0" err="1" smtClean="0"/>
              <a:t>c</a:t>
            </a:r>
            <a:r>
              <a:rPr lang="en-US" sz="2400" dirty="0" smtClean="0"/>
              <a:t>) Suppose the rate of infection decreases from 0.35/week to 0.25/week. How does this change the equilibrium structure?</a:t>
            </a:r>
          </a:p>
          <a:p>
            <a:pPr marL="571500" indent="-571500">
              <a:buNone/>
            </a:pPr>
            <a:r>
              <a:rPr lang="en-US" sz="2400" dirty="0" smtClean="0"/>
              <a:t>	Solution: (cont’d) Choosing </a:t>
            </a:r>
            <a:r>
              <a:rPr lang="en-US" sz="2400" dirty="0" err="1" smtClean="0"/>
              <a:t>y</a:t>
            </a:r>
            <a:r>
              <a:rPr lang="en-US" sz="2400" dirty="0" smtClean="0"/>
              <a:t>=25 we obtain the eigenvector:</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r>
              <a:rPr lang="en-US" sz="2400" dirty="0" smtClean="0"/>
              <a:t>As expected, the infection rate decrease results in a larger proportion of susceptible individuals at the equilibrium state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10" name="Object 9"/>
          <p:cNvGraphicFramePr>
            <a:graphicFrameLocks noChangeAspect="1"/>
          </p:cNvGraphicFramePr>
          <p:nvPr/>
        </p:nvGraphicFramePr>
        <p:xfrm>
          <a:off x="1114425" y="3484563"/>
          <a:ext cx="561975" cy="908050"/>
        </p:xfrm>
        <a:graphic>
          <a:graphicData uri="http://schemas.openxmlformats.org/presentationml/2006/ole">
            <mc:AlternateContent xmlns:mc="http://schemas.openxmlformats.org/markup-compatibility/2006">
              <mc:Choice xmlns:v="urn:schemas-microsoft-com:vml" Requires="v">
                <p:oleObj spid="_x0000_s47109" name="Equation" r:id="rId3" imgW="266700" imgH="431800" progId="Equation.3">
                  <p:embed/>
                </p:oleObj>
              </mc:Choice>
              <mc:Fallback>
                <p:oleObj name="Equation" r:id="rId3" imgW="2667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3484563"/>
                        <a:ext cx="561975"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p:nvPr/>
        </p:nvCxnSpPr>
        <p:spPr>
          <a:xfrm>
            <a:off x="1827161" y="3965136"/>
            <a:ext cx="18401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51124" y="3226052"/>
            <a:ext cx="1371063" cy="646331"/>
          </a:xfrm>
          <a:prstGeom prst="rect">
            <a:avLst/>
          </a:prstGeom>
          <a:noFill/>
        </p:spPr>
        <p:txBody>
          <a:bodyPr wrap="none" rtlCol="0">
            <a:spAutoFit/>
          </a:bodyPr>
          <a:lstStyle/>
          <a:p>
            <a:r>
              <a:rPr lang="en-US" dirty="0" smtClean="0">
                <a:solidFill>
                  <a:schemeClr val="bg2"/>
                </a:solidFill>
              </a:rPr>
              <a:t>Normalizing, </a:t>
            </a:r>
          </a:p>
          <a:p>
            <a:r>
              <a:rPr lang="en-US" dirty="0" smtClean="0">
                <a:solidFill>
                  <a:schemeClr val="bg2"/>
                </a:solidFill>
              </a:rPr>
              <a:t>we obtain:</a:t>
            </a:r>
            <a:endParaRPr lang="en-US" dirty="0">
              <a:solidFill>
                <a:schemeClr val="bg2"/>
              </a:solidFill>
            </a:endParaRPr>
          </a:p>
        </p:txBody>
      </p:sp>
      <p:graphicFrame>
        <p:nvGraphicFramePr>
          <p:cNvPr id="43014" name="Object 6"/>
          <p:cNvGraphicFramePr>
            <a:graphicFrameLocks noChangeAspect="1"/>
          </p:cNvGraphicFramePr>
          <p:nvPr/>
        </p:nvGraphicFramePr>
        <p:xfrm>
          <a:off x="4070350" y="3484563"/>
          <a:ext cx="4260850" cy="908050"/>
        </p:xfrm>
        <a:graphic>
          <a:graphicData uri="http://schemas.openxmlformats.org/presentationml/2006/ole">
            <mc:AlternateContent xmlns:mc="http://schemas.openxmlformats.org/markup-compatibility/2006">
              <mc:Choice xmlns:v="urn:schemas-microsoft-com:vml" Requires="v">
                <p:oleObj spid="_x0000_s47110" name="Equation" r:id="rId5" imgW="2032000" imgH="431800" progId="Equation.3">
                  <p:embed/>
                </p:oleObj>
              </mc:Choice>
              <mc:Fallback>
                <p:oleObj name="Equation" r:id="rId5" imgW="20320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0350" y="3484563"/>
                        <a:ext cx="426085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7.5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This is the plot from slide 3 above. It shows the dynamics for the ecological succession model we built in examples 6.5 and 7.5. We are now in a position to determine the long term equilibrium structure mathematically.</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2. (8.2) Eigenvectors</a:t>
            </a:r>
            <a:endParaRPr lang="en-US" dirty="0" smtClean="0"/>
          </a:p>
        </p:txBody>
      </p:sp>
      <p:pic>
        <p:nvPicPr>
          <p:cNvPr id="6" name="Picture 5"/>
          <p:cNvPicPr>
            <a:picLocks noChangeAspect="1"/>
          </p:cNvPicPr>
          <p:nvPr/>
        </p:nvPicPr>
        <p:blipFill>
          <a:blip r:embed="rId3"/>
          <a:stretch>
            <a:fillRect/>
          </a:stretch>
        </p:blipFill>
        <p:spPr>
          <a:xfrm>
            <a:off x="1106706" y="2744574"/>
            <a:ext cx="4681728" cy="3511296"/>
          </a:xfrm>
          <a:prstGeom prst="rect">
            <a:avLst/>
          </a:prstGeom>
        </p:spPr>
      </p:pic>
      <p:graphicFrame>
        <p:nvGraphicFramePr>
          <p:cNvPr id="7" name="Object 6"/>
          <p:cNvGraphicFramePr>
            <a:graphicFrameLocks noChangeAspect="1"/>
          </p:cNvGraphicFramePr>
          <p:nvPr/>
        </p:nvGraphicFramePr>
        <p:xfrm>
          <a:off x="6131812" y="3248561"/>
          <a:ext cx="1812034" cy="2249422"/>
        </p:xfrm>
        <a:graphic>
          <a:graphicData uri="http://schemas.openxmlformats.org/presentationml/2006/ole">
            <mc:AlternateContent xmlns:mc="http://schemas.openxmlformats.org/markup-compatibility/2006">
              <mc:Choice xmlns:v="urn:schemas-microsoft-com:vml" Requires="v">
                <p:oleObj spid="_x0000_s48132" name="Equation" r:id="rId4" imgW="1104900" imgH="1371600" progId="Equation.3">
                  <p:embed/>
                </p:oleObj>
              </mc:Choice>
              <mc:Fallback>
                <p:oleObj name="Equation" r:id="rId4" imgW="1104900" imgH="1371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1812" y="3248561"/>
                        <a:ext cx="1812034" cy="2249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7.5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2. (8.2) Eigenvectors</a:t>
            </a:r>
            <a:endParaRPr lang="en-US" dirty="0" smtClean="0"/>
          </a:p>
        </p:txBody>
      </p:sp>
      <p:graphicFrame>
        <p:nvGraphicFramePr>
          <p:cNvPr id="49155" name="Object 3"/>
          <p:cNvGraphicFramePr>
            <a:graphicFrameLocks noChangeAspect="1"/>
          </p:cNvGraphicFramePr>
          <p:nvPr/>
        </p:nvGraphicFramePr>
        <p:xfrm>
          <a:off x="871553" y="1331792"/>
          <a:ext cx="4993969" cy="1360424"/>
        </p:xfrm>
        <a:graphic>
          <a:graphicData uri="http://schemas.openxmlformats.org/presentationml/2006/ole">
            <mc:AlternateContent xmlns:mc="http://schemas.openxmlformats.org/markup-compatibility/2006">
              <mc:Choice xmlns:v="urn:schemas-microsoft-com:vml" Requires="v">
                <p:oleObj spid="_x0000_s49161" name="Equation" r:id="rId3" imgW="2425700" imgH="660400" progId="Equation.3">
                  <p:embed/>
                </p:oleObj>
              </mc:Choice>
              <mc:Fallback>
                <p:oleObj name="Equation" r:id="rId3" imgW="2425700" imgH="660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53" y="1331792"/>
                        <a:ext cx="4993969" cy="1360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nvGraphicFramePr>
        <p:xfrm>
          <a:off x="1889326" y="4799728"/>
          <a:ext cx="2589213" cy="1308100"/>
        </p:xfrm>
        <a:graphic>
          <a:graphicData uri="http://schemas.openxmlformats.org/presentationml/2006/ole">
            <mc:AlternateContent xmlns:mc="http://schemas.openxmlformats.org/markup-compatibility/2006">
              <mc:Choice xmlns:v="urn:schemas-microsoft-com:vml" Requires="v">
                <p:oleObj spid="_x0000_s49162" name="Equation" r:id="rId5" imgW="1257300" imgH="635000" progId="Equation.3">
                  <p:embed/>
                </p:oleObj>
              </mc:Choice>
              <mc:Fallback>
                <p:oleObj name="Equation" r:id="rId5" imgW="1257300" imgH="6350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326" y="4799728"/>
                        <a:ext cx="2589213"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9" name="Object 7"/>
          <p:cNvGraphicFramePr>
            <a:graphicFrameLocks noChangeAspect="1"/>
          </p:cNvGraphicFramePr>
          <p:nvPr/>
        </p:nvGraphicFramePr>
        <p:xfrm>
          <a:off x="1848469" y="3106838"/>
          <a:ext cx="3190875" cy="1308100"/>
        </p:xfrm>
        <a:graphic>
          <a:graphicData uri="http://schemas.openxmlformats.org/presentationml/2006/ole">
            <mc:AlternateContent xmlns:mc="http://schemas.openxmlformats.org/markup-compatibility/2006">
              <mc:Choice xmlns:v="urn:schemas-microsoft-com:vml" Requires="v">
                <p:oleObj spid="_x0000_s49163" name="Equation" r:id="rId7" imgW="1549400" imgH="635000" progId="Equation.3">
                  <p:embed/>
                </p:oleObj>
              </mc:Choice>
              <mc:Fallback>
                <p:oleObj name="Equation" r:id="rId7" imgW="1549400" imgH="6350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8469" y="3106838"/>
                        <a:ext cx="3190875"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7.5</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Choosing </a:t>
            </a:r>
            <a:r>
              <a:rPr lang="en-US" sz="2400" dirty="0" err="1" smtClean="0"/>
              <a:t>z</a:t>
            </a:r>
            <a:r>
              <a:rPr lang="en-US" sz="2400" dirty="0" smtClean="0"/>
              <a:t>=1, we obtain the eigenvector:</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   This is what we expected; recall:</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2. (8.2) Eigenvectors</a:t>
            </a:r>
            <a:endParaRPr lang="en-US" dirty="0" smtClean="0"/>
          </a:p>
        </p:txBody>
      </p:sp>
      <p:graphicFrame>
        <p:nvGraphicFramePr>
          <p:cNvPr id="49156" name="Object 4"/>
          <p:cNvGraphicFramePr>
            <a:graphicFrameLocks noChangeAspect="1"/>
          </p:cNvGraphicFramePr>
          <p:nvPr/>
        </p:nvGraphicFramePr>
        <p:xfrm>
          <a:off x="839955" y="1503839"/>
          <a:ext cx="2197100" cy="1308100"/>
        </p:xfrm>
        <a:graphic>
          <a:graphicData uri="http://schemas.openxmlformats.org/presentationml/2006/ole">
            <mc:AlternateContent xmlns:mc="http://schemas.openxmlformats.org/markup-compatibility/2006">
              <mc:Choice xmlns:v="urn:schemas-microsoft-com:vml" Requires="v">
                <p:oleObj spid="_x0000_s50190" name="Equation" r:id="rId3" imgW="1066800" imgH="635000" progId="Equation.3">
                  <p:embed/>
                </p:oleObj>
              </mc:Choice>
              <mc:Fallback>
                <p:oleObj name="Equation" r:id="rId3" imgW="1066800" imgH="635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55" y="1503839"/>
                        <a:ext cx="21971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5" name="Object 9"/>
          <p:cNvGraphicFramePr>
            <a:graphicFrameLocks noChangeAspect="1"/>
          </p:cNvGraphicFramePr>
          <p:nvPr/>
        </p:nvGraphicFramePr>
        <p:xfrm>
          <a:off x="3824288" y="1490663"/>
          <a:ext cx="2822575" cy="1308100"/>
        </p:xfrm>
        <a:graphic>
          <a:graphicData uri="http://schemas.openxmlformats.org/presentationml/2006/ole">
            <mc:AlternateContent xmlns:mc="http://schemas.openxmlformats.org/markup-compatibility/2006">
              <mc:Choice xmlns:v="urn:schemas-microsoft-com:vml" Requires="v">
                <p:oleObj spid="_x0000_s50191" name="Equation" r:id="rId5" imgW="1371600" imgH="635000" progId="Equation.3">
                  <p:embed/>
                </p:oleObj>
              </mc:Choice>
              <mc:Fallback>
                <p:oleObj name="Equation" r:id="rId5" imgW="1371600" imgH="6350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288" y="1490663"/>
                        <a:ext cx="2822575"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652271" y="3685362"/>
          <a:ext cx="1150937" cy="1389062"/>
        </p:xfrm>
        <a:graphic>
          <a:graphicData uri="http://schemas.openxmlformats.org/presentationml/2006/ole">
            <mc:AlternateContent xmlns:mc="http://schemas.openxmlformats.org/markup-compatibility/2006">
              <mc:Choice xmlns:v="urn:schemas-microsoft-com:vml" Requires="v">
                <p:oleObj spid="_x0000_s50192" name="Equation" r:id="rId7" imgW="546100" imgH="660400" progId="Equation.3">
                  <p:embed/>
                </p:oleObj>
              </mc:Choice>
              <mc:Fallback>
                <p:oleObj name="Equation" r:id="rId7" imgW="546100" imgH="6604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271" y="3685362"/>
                        <a:ext cx="1150937" cy="1389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a:xfrm>
            <a:off x="1904915" y="4366834"/>
            <a:ext cx="18401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228878" y="3627750"/>
            <a:ext cx="1371063" cy="646331"/>
          </a:xfrm>
          <a:prstGeom prst="rect">
            <a:avLst/>
          </a:prstGeom>
          <a:noFill/>
        </p:spPr>
        <p:txBody>
          <a:bodyPr wrap="none" rtlCol="0">
            <a:spAutoFit/>
          </a:bodyPr>
          <a:lstStyle/>
          <a:p>
            <a:r>
              <a:rPr lang="en-US" dirty="0" smtClean="0">
                <a:solidFill>
                  <a:schemeClr val="bg2"/>
                </a:solidFill>
              </a:rPr>
              <a:t>Normalizing, </a:t>
            </a:r>
          </a:p>
          <a:p>
            <a:r>
              <a:rPr lang="en-US" dirty="0" smtClean="0">
                <a:solidFill>
                  <a:schemeClr val="bg2"/>
                </a:solidFill>
              </a:rPr>
              <a:t>we obtain:</a:t>
            </a:r>
            <a:endParaRPr lang="en-US" dirty="0">
              <a:solidFill>
                <a:schemeClr val="bg2"/>
              </a:solidFill>
            </a:endParaRPr>
          </a:p>
        </p:txBody>
      </p:sp>
      <p:graphicFrame>
        <p:nvGraphicFramePr>
          <p:cNvPr id="16" name="Object 6"/>
          <p:cNvGraphicFramePr>
            <a:graphicFrameLocks noChangeAspect="1"/>
          </p:cNvGraphicFramePr>
          <p:nvPr/>
        </p:nvGraphicFramePr>
        <p:xfrm>
          <a:off x="3898876" y="3698320"/>
          <a:ext cx="3489325" cy="1389062"/>
        </p:xfrm>
        <a:graphic>
          <a:graphicData uri="http://schemas.openxmlformats.org/presentationml/2006/ole">
            <mc:AlternateContent xmlns:mc="http://schemas.openxmlformats.org/markup-compatibility/2006">
              <mc:Choice xmlns:v="urn:schemas-microsoft-com:vml" Requires="v">
                <p:oleObj spid="_x0000_s50193" name="Equation" r:id="rId9" imgW="1663700" imgH="660400" progId="Equation.3">
                  <p:embed/>
                </p:oleObj>
              </mc:Choice>
              <mc:Fallback>
                <p:oleObj name="Equation" r:id="rId9" imgW="1663700" imgH="66040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8876" y="3698320"/>
                        <a:ext cx="3489325" cy="1389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8" name="Object 12"/>
          <p:cNvGraphicFramePr>
            <a:graphicFrameLocks noChangeAspect="1"/>
          </p:cNvGraphicFramePr>
          <p:nvPr/>
        </p:nvGraphicFramePr>
        <p:xfrm>
          <a:off x="4803781" y="5413358"/>
          <a:ext cx="2876723" cy="844929"/>
        </p:xfrm>
        <a:graphic>
          <a:graphicData uri="http://schemas.openxmlformats.org/presentationml/2006/ole">
            <mc:AlternateContent xmlns:mc="http://schemas.openxmlformats.org/markup-compatibility/2006">
              <mc:Choice xmlns:v="urn:schemas-microsoft-com:vml" Requires="v">
                <p:oleObj spid="_x0000_s50194" name="Equation" r:id="rId11" imgW="2247900" imgH="660400" progId="Equation.3">
                  <p:embed/>
                </p:oleObj>
              </mc:Choice>
              <mc:Fallback>
                <p:oleObj name="Equation" r:id="rId11" imgW="2247900" imgH="660400"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3781" y="5413358"/>
                        <a:ext cx="2876723" cy="8449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Frame 17"/>
          <p:cNvSpPr/>
          <p:nvPr/>
        </p:nvSpPr>
        <p:spPr>
          <a:xfrm>
            <a:off x="652271" y="5335610"/>
            <a:ext cx="7080795" cy="941832"/>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1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5"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What about different initial conditions?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Recall from the motivating example above that in finding an eigenvector, we never used the initial vector:</a:t>
            </a:r>
          </a:p>
          <a:p>
            <a:pPr marL="571500" indent="-571500"/>
            <a:endParaRPr lang="en-US" sz="2400" dirty="0" smtClean="0"/>
          </a:p>
          <a:p>
            <a:pPr marL="571500" indent="-571500"/>
            <a:endParaRPr lang="en-US" sz="2400" dirty="0" smtClean="0"/>
          </a:p>
          <a:p>
            <a:pPr marL="571500" indent="-571500"/>
            <a:r>
              <a:rPr lang="en-US" sz="2400" dirty="0" smtClean="0"/>
              <a:t>In other words, the long-term population structure (for these models) </a:t>
            </a:r>
            <a:r>
              <a:rPr lang="en-US" sz="2400" i="1" dirty="0" smtClean="0"/>
              <a:t>does not depend </a:t>
            </a:r>
            <a:r>
              <a:rPr lang="en-US" sz="2400" dirty="0" smtClean="0"/>
              <a:t>on the initial condition</a:t>
            </a:r>
          </a:p>
          <a:p>
            <a:pPr marL="571500" indent="-571500"/>
            <a:r>
              <a:rPr lang="en-US" sz="2400" dirty="0" smtClean="0"/>
              <a:t>For example, suppose we take the initial condition to be the other way around- initially 297 individuals are infected and only 3 are susceptible: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a:t>
            </a:r>
            <a:r>
              <a:rPr lang="en-US" dirty="0">
                <a:solidFill>
                  <a:prstClr val="white"/>
                </a:solidFill>
              </a:rPr>
              <a:t>(</a:t>
            </a:r>
            <a:r>
              <a:rPr lang="en-US" dirty="0" smtClean="0">
                <a:solidFill>
                  <a:prstClr val="white"/>
                </a:solidFill>
              </a:rPr>
              <a:t>8.3) Stability</a:t>
            </a:r>
            <a:endParaRPr lang="en-US" dirty="0" smtClean="0"/>
          </a:p>
        </p:txBody>
      </p:sp>
      <p:graphicFrame>
        <p:nvGraphicFramePr>
          <p:cNvPr id="36870" name="Object 6"/>
          <p:cNvGraphicFramePr>
            <a:graphicFrameLocks noChangeAspect="1"/>
          </p:cNvGraphicFramePr>
          <p:nvPr/>
        </p:nvGraphicFramePr>
        <p:xfrm>
          <a:off x="3502025" y="2080876"/>
          <a:ext cx="1385888" cy="787400"/>
        </p:xfrm>
        <a:graphic>
          <a:graphicData uri="http://schemas.openxmlformats.org/presentationml/2006/ole">
            <mc:AlternateContent xmlns:mc="http://schemas.openxmlformats.org/markup-compatibility/2006">
              <mc:Choice xmlns:v="urn:schemas-microsoft-com:vml" Requires="v">
                <p:oleObj spid="_x0000_s51205" name="Equation" r:id="rId3" imgW="762000" imgH="431800" progId="Equation.3">
                  <p:embed/>
                </p:oleObj>
              </mc:Choice>
              <mc:Fallback>
                <p:oleObj name="Equation" r:id="rId3" imgW="7620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025" y="2080876"/>
                        <a:ext cx="138588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1" name="Object 7"/>
          <p:cNvGraphicFramePr>
            <a:graphicFrameLocks noChangeAspect="1"/>
          </p:cNvGraphicFramePr>
          <p:nvPr/>
        </p:nvGraphicFramePr>
        <p:xfrm>
          <a:off x="3566820" y="5015008"/>
          <a:ext cx="1385888" cy="787400"/>
        </p:xfrm>
        <a:graphic>
          <a:graphicData uri="http://schemas.openxmlformats.org/presentationml/2006/ole">
            <mc:AlternateContent xmlns:mc="http://schemas.openxmlformats.org/markup-compatibility/2006">
              <mc:Choice xmlns:v="urn:schemas-microsoft-com:vml" Requires="v">
                <p:oleObj spid="_x0000_s51206" name="Equation" r:id="rId5" imgW="762000" imgH="431800" progId="Equation.3">
                  <p:embed/>
                </p:oleObj>
              </mc:Choice>
              <mc:Fallback>
                <p:oleObj name="Equation" r:id="rId5" imgW="7620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6820" y="5015008"/>
                        <a:ext cx="138588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What about different initial conditions?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Comparing the plots for each initial condition, we see that after (different) transient dynamics, the 2 scenarios have the same long-term equilibrium structure: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(8.3) Stability</a:t>
            </a:r>
            <a:endParaRPr lang="en-US" dirty="0" smtClean="0"/>
          </a:p>
        </p:txBody>
      </p:sp>
      <p:pic>
        <p:nvPicPr>
          <p:cNvPr id="7" name="Picture 6"/>
          <p:cNvPicPr>
            <a:picLocks noChangeAspect="1"/>
          </p:cNvPicPr>
          <p:nvPr/>
        </p:nvPicPr>
        <p:blipFill>
          <a:blip r:embed="rId3"/>
          <a:stretch>
            <a:fillRect/>
          </a:stretch>
        </p:blipFill>
        <p:spPr>
          <a:xfrm>
            <a:off x="484652" y="2740059"/>
            <a:ext cx="4181856" cy="3136392"/>
          </a:xfrm>
          <a:prstGeom prst="rect">
            <a:avLst/>
          </a:prstGeom>
        </p:spPr>
      </p:pic>
      <p:pic>
        <p:nvPicPr>
          <p:cNvPr id="8" name="Picture 7"/>
          <p:cNvPicPr>
            <a:picLocks noChangeAspect="1"/>
          </p:cNvPicPr>
          <p:nvPr/>
        </p:nvPicPr>
        <p:blipFill>
          <a:blip r:embed="rId4"/>
          <a:stretch>
            <a:fillRect/>
          </a:stretch>
        </p:blipFill>
        <p:spPr>
          <a:xfrm>
            <a:off x="4504944" y="2744568"/>
            <a:ext cx="4181856" cy="3136392"/>
          </a:xfrm>
          <a:prstGeom prst="rect">
            <a:avLst/>
          </a:prstGeom>
        </p:spPr>
      </p:pic>
      <p:graphicFrame>
        <p:nvGraphicFramePr>
          <p:cNvPr id="37892" name="Object 4"/>
          <p:cNvGraphicFramePr>
            <a:graphicFrameLocks noChangeAspect="1"/>
          </p:cNvGraphicFramePr>
          <p:nvPr/>
        </p:nvGraphicFramePr>
        <p:xfrm>
          <a:off x="1934022" y="3844527"/>
          <a:ext cx="1385888" cy="787400"/>
        </p:xfrm>
        <a:graphic>
          <a:graphicData uri="http://schemas.openxmlformats.org/presentationml/2006/ole">
            <mc:AlternateContent xmlns:mc="http://schemas.openxmlformats.org/markup-compatibility/2006">
              <mc:Choice xmlns:v="urn:schemas-microsoft-com:vml" Requires="v">
                <p:oleObj spid="_x0000_s52229" name="Equation" r:id="rId5" imgW="762000" imgH="431800" progId="Equation.3">
                  <p:embed/>
                </p:oleObj>
              </mc:Choice>
              <mc:Fallback>
                <p:oleObj name="Equation" r:id="rId5" imgW="762000" imgH="431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4022" y="3844527"/>
                        <a:ext cx="138588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nvGraphicFramePr>
        <p:xfrm>
          <a:off x="6009998" y="3853655"/>
          <a:ext cx="1385888" cy="787400"/>
        </p:xfrm>
        <a:graphic>
          <a:graphicData uri="http://schemas.openxmlformats.org/presentationml/2006/ole">
            <mc:AlternateContent xmlns:mc="http://schemas.openxmlformats.org/markup-compatibility/2006">
              <mc:Choice xmlns:v="urn:schemas-microsoft-com:vml" Requires="v">
                <p:oleObj spid="_x0000_s52230" name="Equation" r:id="rId7" imgW="762000" imgH="431800" progId="Equation.3">
                  <p:embed/>
                </p:oleObj>
              </mc:Choice>
              <mc:Fallback>
                <p:oleObj name="Equation" r:id="rId7" imgW="762000" imgH="4318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9998" y="3853655"/>
                        <a:ext cx="138588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What about different initial conditions?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Here are plots for a range of initial conditions for a population of 300 individuals: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(8.3) Stability</a:t>
            </a:r>
            <a:endParaRPr lang="en-US" dirty="0" smtClean="0"/>
          </a:p>
        </p:txBody>
      </p:sp>
      <p:pic>
        <p:nvPicPr>
          <p:cNvPr id="9" name="Picture 8"/>
          <p:cNvPicPr>
            <a:picLocks noChangeAspect="1"/>
          </p:cNvPicPr>
          <p:nvPr/>
        </p:nvPicPr>
        <p:blipFill>
          <a:blip r:embed="rId2"/>
          <a:stretch>
            <a:fillRect/>
          </a:stretch>
        </p:blipFill>
        <p:spPr>
          <a:xfrm>
            <a:off x="1793530" y="2027379"/>
            <a:ext cx="5498574" cy="41239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What about different initial conditions?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We may also consider initial conditions that differ in terms of the population size. Compare the plots for a population size of 300 individuals to one with 30 individuals:</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Again, the 2 scenarios have the same long-term equilibrium structure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(8.3) Stability</a:t>
            </a:r>
            <a:endParaRPr lang="en-US" dirty="0" smtClean="0"/>
          </a:p>
        </p:txBody>
      </p:sp>
      <p:pic>
        <p:nvPicPr>
          <p:cNvPr id="7" name="Picture 6"/>
          <p:cNvPicPr>
            <a:picLocks noChangeAspect="1"/>
          </p:cNvPicPr>
          <p:nvPr/>
        </p:nvPicPr>
        <p:blipFill>
          <a:blip r:embed="rId3"/>
          <a:stretch>
            <a:fillRect/>
          </a:stretch>
        </p:blipFill>
        <p:spPr>
          <a:xfrm>
            <a:off x="484652" y="2351319"/>
            <a:ext cx="4181856" cy="3136392"/>
          </a:xfrm>
          <a:prstGeom prst="rect">
            <a:avLst/>
          </a:prstGeom>
        </p:spPr>
      </p:pic>
      <p:graphicFrame>
        <p:nvGraphicFramePr>
          <p:cNvPr id="37892" name="Object 4"/>
          <p:cNvGraphicFramePr>
            <a:graphicFrameLocks noChangeAspect="1"/>
          </p:cNvGraphicFramePr>
          <p:nvPr/>
        </p:nvGraphicFramePr>
        <p:xfrm>
          <a:off x="1934022" y="3468745"/>
          <a:ext cx="1385888" cy="787400"/>
        </p:xfrm>
        <a:graphic>
          <a:graphicData uri="http://schemas.openxmlformats.org/presentationml/2006/ole">
            <mc:AlternateContent xmlns:mc="http://schemas.openxmlformats.org/markup-compatibility/2006">
              <mc:Choice xmlns:v="urn:schemas-microsoft-com:vml" Requires="v">
                <p:oleObj spid="_x0000_s54278" name="Equation" r:id="rId4" imgW="762000" imgH="431800" progId="Equation.3">
                  <p:embed/>
                </p:oleObj>
              </mc:Choice>
              <mc:Fallback>
                <p:oleObj name="Equation" r:id="rId4" imgW="762000" imgH="431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4022" y="3468745"/>
                        <a:ext cx="138588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6"/>
          <a:stretch>
            <a:fillRect/>
          </a:stretch>
        </p:blipFill>
        <p:spPr>
          <a:xfrm>
            <a:off x="4504433" y="2351041"/>
            <a:ext cx="4181856" cy="3136392"/>
          </a:xfrm>
          <a:prstGeom prst="rect">
            <a:avLst/>
          </a:prstGeom>
        </p:spPr>
      </p:pic>
      <p:graphicFrame>
        <p:nvGraphicFramePr>
          <p:cNvPr id="54276" name="Object 4"/>
          <p:cNvGraphicFramePr>
            <a:graphicFrameLocks noChangeAspect="1"/>
          </p:cNvGraphicFramePr>
          <p:nvPr/>
        </p:nvGraphicFramePr>
        <p:xfrm>
          <a:off x="5976938" y="3468885"/>
          <a:ext cx="1455737" cy="787400"/>
        </p:xfrm>
        <a:graphic>
          <a:graphicData uri="http://schemas.openxmlformats.org/presentationml/2006/ole">
            <mc:AlternateContent xmlns:mc="http://schemas.openxmlformats.org/markup-compatibility/2006">
              <mc:Choice xmlns:v="urn:schemas-microsoft-com:vml" Requires="v">
                <p:oleObj spid="_x0000_s54279" name="Equation" r:id="rId7" imgW="800100" imgH="431800" progId="Equation.3">
                  <p:embed/>
                </p:oleObj>
              </mc:Choice>
              <mc:Fallback>
                <p:oleObj name="Equation" r:id="rId7" imgW="800100" imgH="431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6938" y="3468885"/>
                        <a:ext cx="1455737"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Notion of a Long-Term Equilibrium State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To further investigate, let’s look at a plot for the first 200 decades:</a:t>
            </a:r>
          </a:p>
          <a:p>
            <a:pPr marL="571500" indent="-571500">
              <a:buNone/>
            </a:pPr>
            <a:r>
              <a:rPr lang="en-US" sz="2400" dirty="0" smtClean="0"/>
              <a:t>												In fact: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a:t>
            </a:r>
            <a:r>
              <a:rPr lang="en-US" dirty="0" smtClean="0">
                <a:solidFill>
                  <a:prstClr val="white"/>
                </a:solidFill>
              </a:rPr>
              <a:t>. </a:t>
            </a:r>
            <a:r>
              <a:rPr lang="en-US" dirty="0">
                <a:solidFill>
                  <a:prstClr val="white"/>
                </a:solidFill>
              </a:rPr>
              <a:t>(8.1) Equilibrium</a:t>
            </a:r>
            <a:endParaRPr lang="en-US" dirty="0" smtClean="0"/>
          </a:p>
        </p:txBody>
      </p:sp>
      <p:pic>
        <p:nvPicPr>
          <p:cNvPr id="6" name="Picture 5"/>
          <p:cNvPicPr>
            <a:picLocks noChangeAspect="1"/>
          </p:cNvPicPr>
          <p:nvPr/>
        </p:nvPicPr>
        <p:blipFill>
          <a:blip r:embed="rId3"/>
          <a:stretch>
            <a:fillRect/>
          </a:stretch>
        </p:blipFill>
        <p:spPr>
          <a:xfrm>
            <a:off x="1106706" y="2200338"/>
            <a:ext cx="4681728" cy="3511296"/>
          </a:xfrm>
          <a:prstGeom prst="rect">
            <a:avLst/>
          </a:prstGeom>
        </p:spPr>
      </p:pic>
      <p:graphicFrame>
        <p:nvGraphicFramePr>
          <p:cNvPr id="7" name="Object 6"/>
          <p:cNvGraphicFramePr>
            <a:graphicFrameLocks noChangeAspect="1"/>
          </p:cNvGraphicFramePr>
          <p:nvPr/>
        </p:nvGraphicFramePr>
        <p:xfrm>
          <a:off x="6131812" y="2743199"/>
          <a:ext cx="1812034" cy="2249422"/>
        </p:xfrm>
        <a:graphic>
          <a:graphicData uri="http://schemas.openxmlformats.org/presentationml/2006/ole">
            <mc:AlternateContent xmlns:mc="http://schemas.openxmlformats.org/markup-compatibility/2006">
              <mc:Choice xmlns:v="urn:schemas-microsoft-com:vml" Requires="v">
                <p:oleObj spid="_x0000_s23556" name="Equation" r:id="rId4" imgW="1104900" imgH="1371600" progId="Equation.3">
                  <p:embed/>
                </p:oleObj>
              </mc:Choice>
              <mc:Fallback>
                <p:oleObj name="Equation" r:id="rId4" imgW="1104900" imgH="1371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1812" y="2743199"/>
                        <a:ext cx="1812034" cy="2249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Chapter 8: </a:t>
            </a:r>
            <a:r>
              <a:rPr lang="en-US" sz="2400" dirty="0" smtClean="0"/>
              <a:t>8.1-8.10</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Notion of a Long-Term Equilibrium State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We see that each class of the system approaches some fixed fraction/proportion</a:t>
            </a:r>
          </a:p>
          <a:p>
            <a:pPr marL="571500" indent="-571500"/>
            <a:r>
              <a:rPr lang="en-US" sz="2400" dirty="0" smtClean="0"/>
              <a:t>What we want to do now is define a </a:t>
            </a:r>
            <a:r>
              <a:rPr lang="en-US" sz="2400" i="1" dirty="0" smtClean="0"/>
              <a:t>mathematical </a:t>
            </a:r>
            <a:r>
              <a:rPr lang="en-US" sz="2400" dirty="0" smtClean="0"/>
              <a:t>method to find this long-term state</a:t>
            </a:r>
          </a:p>
          <a:p>
            <a:pPr marL="971550" lvl="1" indent="-571500"/>
            <a:r>
              <a:rPr lang="en-US" sz="2000" dirty="0" smtClean="0"/>
              <a:t>It turns out that this long-term steady state is represented by an </a:t>
            </a:r>
            <a:r>
              <a:rPr lang="en-US" sz="2000" i="1" dirty="0" smtClean="0"/>
              <a:t>eigenvector </a:t>
            </a:r>
            <a:r>
              <a:rPr lang="en-US" sz="2000" dirty="0" smtClean="0"/>
              <a:t>of the transfer matrix</a:t>
            </a:r>
          </a:p>
          <a:p>
            <a:pPr marL="971550" lvl="1" indent="-571500"/>
            <a:r>
              <a:rPr lang="en-US" sz="2000" dirty="0" smtClean="0"/>
              <a:t>In the models presented in this chapter**, the </a:t>
            </a:r>
            <a:r>
              <a:rPr lang="en-US" sz="2000" b="1" dirty="0" smtClean="0"/>
              <a:t>eigenvector </a:t>
            </a:r>
            <a:r>
              <a:rPr lang="en-US" sz="2000" dirty="0" smtClean="0"/>
              <a:t>is a vector whose elements tell us what fraction of the system each class will have (well, the fraction that each class will </a:t>
            </a:r>
            <a:r>
              <a:rPr lang="en-US" sz="2000" i="1" dirty="0" smtClean="0"/>
              <a:t>approach</a:t>
            </a:r>
            <a:r>
              <a:rPr lang="en-US" sz="2000" dirty="0" smtClean="0"/>
              <a:t>) after a long time. This is also called the </a:t>
            </a:r>
            <a:r>
              <a:rPr lang="en-US" sz="2000" b="1" dirty="0" smtClean="0"/>
              <a:t>long-term equilibrium (or steady) state</a:t>
            </a:r>
            <a:r>
              <a:rPr lang="en-US" sz="2000" dirty="0" smtClean="0"/>
              <a:t> of the system.</a:t>
            </a:r>
          </a:p>
          <a:p>
            <a:pPr marL="971550" lvl="1" indent="-571500"/>
            <a:r>
              <a:rPr lang="en-US" sz="2000" dirty="0" smtClean="0"/>
              <a:t>(**) Recall that the matrices we are working with right now all have a special form- they are transfer matrices; we will soon see that </a:t>
            </a:r>
            <a:r>
              <a:rPr lang="en-US" sz="2000" smtClean="0"/>
              <a:t>this particular definition </a:t>
            </a:r>
            <a:r>
              <a:rPr lang="en-US" sz="2000" dirty="0" smtClean="0"/>
              <a:t>for eigenvector applies only to this special case and will need to be generalized</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a:t>
            </a:r>
            <a:r>
              <a:rPr lang="en-US" dirty="0" smtClean="0">
                <a:solidFill>
                  <a:prstClr val="white"/>
                </a:solidFill>
              </a:rPr>
              <a:t>. </a:t>
            </a:r>
            <a:r>
              <a:rPr lang="en-US" dirty="0">
                <a:solidFill>
                  <a:prstClr val="white"/>
                </a:solidFill>
              </a:rPr>
              <a:t>(8.1) Equilibrium</a:t>
            </a: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Suppose we are modeling a non-fatal disease where you are either susceptible to acquiring the disease (S), you are infected with the disease (I), or you have recovered from the disease and are susceptible again (see Example 6.6)</a:t>
            </a:r>
          </a:p>
          <a:p>
            <a:pPr marL="571500" indent="-571500"/>
            <a:r>
              <a:rPr lang="en-US" sz="2400" dirty="0" smtClean="0"/>
              <a:t>Suppose in this model, each day 10% of the susceptibles become infected, and 20% of the infected recover and become susceptible again</a:t>
            </a:r>
          </a:p>
          <a:p>
            <a:pPr marL="571500" indent="-571500"/>
            <a:r>
              <a:rPr lang="en-US" sz="2400" dirty="0" smtClean="0"/>
              <a:t>Suppose that at time </a:t>
            </a:r>
            <a:r>
              <a:rPr lang="en-US" sz="2400" dirty="0" err="1" smtClean="0"/>
              <a:t>t</a:t>
            </a:r>
            <a:r>
              <a:rPr lang="en-US" sz="2400" dirty="0" smtClean="0"/>
              <a:t> = 0 we have 297 susceptible individuals and three infected individuals, and we assume that no new individuals enter the population and no one in the population dies or leaves. Thus, the population size remains at a constant size of 300 individuals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Then, the transfer matrix T that models the daily change in this population is:</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And the vector describing the initial population with respect to this disease is:</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What do we expect to happen over time? How many individuals do we expect to be infected after 50 days? 100 days? 365 days?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6" name="Object 5"/>
          <p:cNvGraphicFramePr>
            <a:graphicFrameLocks noChangeAspect="1"/>
          </p:cNvGraphicFramePr>
          <p:nvPr/>
        </p:nvGraphicFramePr>
        <p:xfrm>
          <a:off x="3047734" y="2098711"/>
          <a:ext cx="1859799" cy="916421"/>
        </p:xfrm>
        <a:graphic>
          <a:graphicData uri="http://schemas.openxmlformats.org/presentationml/2006/ole">
            <mc:AlternateContent xmlns:mc="http://schemas.openxmlformats.org/markup-compatibility/2006">
              <mc:Choice xmlns:v="urn:schemas-microsoft-com:vml" Requires="v">
                <p:oleObj spid="_x0000_s26629" name="Equation" r:id="rId3" imgW="876300" imgH="431800" progId="Equation.3">
                  <p:embed/>
                </p:oleObj>
              </mc:Choice>
              <mc:Fallback>
                <p:oleObj name="Equation" r:id="rId3" imgW="8763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734" y="2098711"/>
                        <a:ext cx="1859799" cy="916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3203242" y="4056916"/>
          <a:ext cx="1617663" cy="915987"/>
        </p:xfrm>
        <a:graphic>
          <a:graphicData uri="http://schemas.openxmlformats.org/presentationml/2006/ole">
            <mc:AlternateContent xmlns:mc="http://schemas.openxmlformats.org/markup-compatibility/2006">
              <mc:Choice xmlns:v="urn:schemas-microsoft-com:vml" Requires="v">
                <p:oleObj spid="_x0000_s26630" name="Equation" r:id="rId5" imgW="762000" imgH="431800" progId="Equation.3">
                  <p:embed/>
                </p:oleObj>
              </mc:Choice>
              <mc:Fallback>
                <p:oleObj name="Equation" r:id="rId5" imgW="7620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242" y="4056916"/>
                        <a:ext cx="1617663"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Recall that we found a way to formulate and answer such questions fairly effortlessly:</a:t>
            </a:r>
          </a:p>
          <a:p>
            <a:pPr marL="571500" indent="-571500">
              <a:buNone/>
            </a:pPr>
            <a:endParaRPr lang="en-US" sz="2400" dirty="0" smtClean="0"/>
          </a:p>
          <a:p>
            <a:pPr marL="571500" indent="-571500"/>
            <a:r>
              <a:rPr lang="en-US" sz="2400" dirty="0" smtClean="0"/>
              <a:t>Here’s what happens the first few days: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6" name="Object 5"/>
          <p:cNvGraphicFramePr>
            <a:graphicFrameLocks noChangeAspect="1"/>
          </p:cNvGraphicFramePr>
          <p:nvPr/>
        </p:nvGraphicFramePr>
        <p:xfrm>
          <a:off x="3008313" y="2080973"/>
          <a:ext cx="1707941" cy="403923"/>
        </p:xfrm>
        <a:graphic>
          <a:graphicData uri="http://schemas.openxmlformats.org/presentationml/2006/ole">
            <mc:AlternateContent xmlns:mc="http://schemas.openxmlformats.org/markup-compatibility/2006">
              <mc:Choice xmlns:v="urn:schemas-microsoft-com:vml" Requires="v">
                <p:oleObj spid="_x0000_s27656" name="Equation" r:id="rId3" imgW="914400" imgH="215900" progId="Equation.3">
                  <p:embed/>
                </p:oleObj>
              </mc:Choice>
              <mc:Fallback>
                <p:oleObj name="Equation" r:id="rId3" imgW="9144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13" y="2080973"/>
                        <a:ext cx="1707941" cy="4039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4"/>
          <p:cNvGraphicFramePr>
            <a:graphicFrameLocks noChangeAspect="1"/>
          </p:cNvGraphicFramePr>
          <p:nvPr/>
        </p:nvGraphicFramePr>
        <p:xfrm>
          <a:off x="1191381" y="3065756"/>
          <a:ext cx="4624849" cy="807847"/>
        </p:xfrm>
        <a:graphic>
          <a:graphicData uri="http://schemas.openxmlformats.org/presentationml/2006/ole">
            <mc:AlternateContent xmlns:mc="http://schemas.openxmlformats.org/markup-compatibility/2006">
              <mc:Choice xmlns:v="urn:schemas-microsoft-com:vml" Requires="v">
                <p:oleObj spid="_x0000_s27657" name="Equation" r:id="rId5" imgW="2476500" imgH="431800" progId="Equation.3">
                  <p:embed/>
                </p:oleObj>
              </mc:Choice>
              <mc:Fallback>
                <p:oleObj name="Equation" r:id="rId5" imgW="2476500" imgH="431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1381" y="3065756"/>
                        <a:ext cx="4624849" cy="8078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Object 5"/>
          <p:cNvGraphicFramePr>
            <a:graphicFrameLocks noChangeAspect="1"/>
          </p:cNvGraphicFramePr>
          <p:nvPr/>
        </p:nvGraphicFramePr>
        <p:xfrm>
          <a:off x="1190790" y="4113248"/>
          <a:ext cx="5074896" cy="807847"/>
        </p:xfrm>
        <a:graphic>
          <a:graphicData uri="http://schemas.openxmlformats.org/presentationml/2006/ole">
            <mc:AlternateContent xmlns:mc="http://schemas.openxmlformats.org/markup-compatibility/2006">
              <mc:Choice xmlns:v="urn:schemas-microsoft-com:vml" Requires="v">
                <p:oleObj spid="_x0000_s27658" name="Equation" r:id="rId7" imgW="2717800" imgH="431800" progId="Equation.3">
                  <p:embed/>
                </p:oleObj>
              </mc:Choice>
              <mc:Fallback>
                <p:oleObj name="Equation" r:id="rId7" imgW="2717800" imgH="431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0790" y="4113248"/>
                        <a:ext cx="5074896" cy="8078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4" name="Object 6"/>
          <p:cNvGraphicFramePr>
            <a:graphicFrameLocks noChangeAspect="1"/>
          </p:cNvGraphicFramePr>
          <p:nvPr/>
        </p:nvGraphicFramePr>
        <p:xfrm>
          <a:off x="1187517" y="5151398"/>
          <a:ext cx="5075238" cy="808037"/>
        </p:xfrm>
        <a:graphic>
          <a:graphicData uri="http://schemas.openxmlformats.org/presentationml/2006/ole">
            <mc:AlternateContent xmlns:mc="http://schemas.openxmlformats.org/markup-compatibility/2006">
              <mc:Choice xmlns:v="urn:schemas-microsoft-com:vml" Requires="v">
                <p:oleObj spid="_x0000_s27659" name="Equation" r:id="rId9" imgW="2717800" imgH="431800" progId="Equation.3">
                  <p:embed/>
                </p:oleObj>
              </mc:Choice>
              <mc:Fallback>
                <p:oleObj name="Equation" r:id="rId9" imgW="2717800" imgH="4318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517" y="5151398"/>
                        <a:ext cx="5075238"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948036" y="3674186"/>
            <a:ext cx="2751437" cy="2031325"/>
          </a:xfrm>
          <a:prstGeom prst="rect">
            <a:avLst/>
          </a:prstGeom>
          <a:noFill/>
        </p:spPr>
        <p:txBody>
          <a:bodyPr wrap="none" rtlCol="0">
            <a:spAutoFit/>
          </a:bodyPr>
          <a:lstStyle/>
          <a:p>
            <a:r>
              <a:rPr lang="en-US" dirty="0" smtClean="0">
                <a:solidFill>
                  <a:schemeClr val="bg2"/>
                </a:solidFill>
              </a:rPr>
              <a:t>We see that the number</a:t>
            </a:r>
          </a:p>
          <a:p>
            <a:r>
              <a:rPr lang="en-US" dirty="0" smtClean="0">
                <a:solidFill>
                  <a:schemeClr val="bg2"/>
                </a:solidFill>
              </a:rPr>
              <a:t>	of susceptibles is</a:t>
            </a:r>
          </a:p>
          <a:p>
            <a:r>
              <a:rPr lang="en-US" dirty="0" smtClean="0">
                <a:solidFill>
                  <a:schemeClr val="bg2"/>
                </a:solidFill>
              </a:rPr>
              <a:t>	decreasing, while</a:t>
            </a:r>
          </a:p>
          <a:p>
            <a:r>
              <a:rPr lang="en-US" dirty="0" smtClean="0">
                <a:solidFill>
                  <a:schemeClr val="bg2"/>
                </a:solidFill>
              </a:rPr>
              <a:t>	the number of</a:t>
            </a:r>
          </a:p>
          <a:p>
            <a:r>
              <a:rPr lang="en-US" dirty="0" smtClean="0">
                <a:solidFill>
                  <a:schemeClr val="bg2"/>
                </a:solidFill>
              </a:rPr>
              <a:t>	</a:t>
            </a:r>
            <a:r>
              <a:rPr lang="en-US" dirty="0" err="1" smtClean="0">
                <a:solidFill>
                  <a:schemeClr val="bg2"/>
                </a:solidFill>
              </a:rPr>
              <a:t>infecteds</a:t>
            </a:r>
            <a:r>
              <a:rPr lang="en-US" dirty="0" smtClean="0">
                <a:solidFill>
                  <a:schemeClr val="bg2"/>
                </a:solidFill>
              </a:rPr>
              <a:t> is increasing.</a:t>
            </a:r>
          </a:p>
          <a:p>
            <a:r>
              <a:rPr lang="en-US" dirty="0" smtClean="0">
                <a:solidFill>
                  <a:schemeClr val="bg2"/>
                </a:solidFill>
              </a:rPr>
              <a:t>	Does this trend go on</a:t>
            </a:r>
          </a:p>
          <a:p>
            <a:r>
              <a:rPr lang="en-US" dirty="0" smtClean="0">
                <a:solidFill>
                  <a:schemeClr val="bg2"/>
                </a:solidFill>
              </a:rPr>
              <a:t>	indefinitely?</a:t>
            </a:r>
            <a:endParaRPr lang="en-US" dirty="0">
              <a:solidFill>
                <a:schemeClr val="bg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As before, we use MATLAB to make a plot showing the number of individuals in each class over the first 51 days:</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It definitely appears that the number of individuals in each class is no longer changing after about 20 days; that is, it appears that the system has reached an equilibrium</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pic>
        <p:nvPicPr>
          <p:cNvPr id="11" name="Picture 10"/>
          <p:cNvPicPr>
            <a:picLocks noChangeAspect="1"/>
          </p:cNvPicPr>
          <p:nvPr/>
        </p:nvPicPr>
        <p:blipFill>
          <a:blip r:embed="rId2"/>
          <a:stretch>
            <a:fillRect/>
          </a:stretch>
        </p:blipFill>
        <p:spPr>
          <a:xfrm>
            <a:off x="2350748" y="2027369"/>
            <a:ext cx="4181856" cy="313639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But to go ahead and answer the question that was posed:</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In fact,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a:solidFill>
                  <a:prstClr val="white"/>
                </a:solidFill>
              </a:rPr>
              <a:t>(</a:t>
            </a:r>
            <a:r>
              <a:rPr lang="en-US" dirty="0" smtClean="0">
                <a:solidFill>
                  <a:prstClr val="white"/>
                </a:solidFill>
              </a:rPr>
              <a:t>8.2) Eigenvectors</a:t>
            </a:r>
            <a:endParaRPr lang="en-US" dirty="0" smtClean="0"/>
          </a:p>
        </p:txBody>
      </p:sp>
      <p:graphicFrame>
        <p:nvGraphicFramePr>
          <p:cNvPr id="27653" name="Object 5"/>
          <p:cNvGraphicFramePr>
            <a:graphicFrameLocks noChangeAspect="1"/>
          </p:cNvGraphicFramePr>
          <p:nvPr/>
        </p:nvGraphicFramePr>
        <p:xfrm>
          <a:off x="1213853" y="1741606"/>
          <a:ext cx="5287962" cy="808038"/>
        </p:xfrm>
        <a:graphic>
          <a:graphicData uri="http://schemas.openxmlformats.org/presentationml/2006/ole">
            <mc:AlternateContent xmlns:mc="http://schemas.openxmlformats.org/markup-compatibility/2006">
              <mc:Choice xmlns:v="urn:schemas-microsoft-com:vml" Requires="v">
                <p:oleObj spid="_x0000_s29706" name="Equation" r:id="rId3" imgW="2832100" imgH="431800" progId="Equation.3">
                  <p:embed/>
                </p:oleObj>
              </mc:Choice>
              <mc:Fallback>
                <p:oleObj name="Equation" r:id="rId3" imgW="2832100" imgH="4318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853" y="1741606"/>
                        <a:ext cx="5287962"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nvGraphicFramePr>
        <p:xfrm>
          <a:off x="1042211" y="2831663"/>
          <a:ext cx="5476875" cy="808038"/>
        </p:xfrm>
        <a:graphic>
          <a:graphicData uri="http://schemas.openxmlformats.org/presentationml/2006/ole">
            <mc:AlternateContent xmlns:mc="http://schemas.openxmlformats.org/markup-compatibility/2006">
              <mc:Choice xmlns:v="urn:schemas-microsoft-com:vml" Requires="v">
                <p:oleObj spid="_x0000_s29707" name="Equation" r:id="rId5" imgW="2933700" imgH="431800" progId="Equation.3">
                  <p:embed/>
                </p:oleObj>
              </mc:Choice>
              <mc:Fallback>
                <p:oleObj name="Equation" r:id="rId5" imgW="2933700" imgH="4318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211" y="2831663"/>
                        <a:ext cx="5476875"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3" name="Object 7"/>
          <p:cNvGraphicFramePr>
            <a:graphicFrameLocks noChangeAspect="1"/>
          </p:cNvGraphicFramePr>
          <p:nvPr/>
        </p:nvGraphicFramePr>
        <p:xfrm>
          <a:off x="992480" y="3909020"/>
          <a:ext cx="5524500" cy="808038"/>
        </p:xfrm>
        <a:graphic>
          <a:graphicData uri="http://schemas.openxmlformats.org/presentationml/2006/ole">
            <mc:AlternateContent xmlns:mc="http://schemas.openxmlformats.org/markup-compatibility/2006">
              <mc:Choice xmlns:v="urn:schemas-microsoft-com:vml" Requires="v">
                <p:oleObj spid="_x0000_s29708" name="Equation" r:id="rId7" imgW="2959100" imgH="431800" progId="Equation.3">
                  <p:embed/>
                </p:oleObj>
              </mc:Choice>
              <mc:Fallback>
                <p:oleObj name="Equation" r:id="rId7" imgW="2959100" imgH="4318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480" y="3909020"/>
                        <a:ext cx="5524500"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4" name="Object 8"/>
          <p:cNvGraphicFramePr>
            <a:graphicFrameLocks noChangeAspect="1"/>
          </p:cNvGraphicFramePr>
          <p:nvPr/>
        </p:nvGraphicFramePr>
        <p:xfrm>
          <a:off x="1300906" y="5252740"/>
          <a:ext cx="5240338" cy="808038"/>
        </p:xfrm>
        <a:graphic>
          <a:graphicData uri="http://schemas.openxmlformats.org/presentationml/2006/ole">
            <mc:AlternateContent xmlns:mc="http://schemas.openxmlformats.org/markup-compatibility/2006">
              <mc:Choice xmlns:v="urn:schemas-microsoft-com:vml" Requires="v">
                <p:oleObj spid="_x0000_s29709" name="Equation" r:id="rId9" imgW="2806700" imgH="431800" progId="Equation.3">
                  <p:embed/>
                </p:oleObj>
              </mc:Choice>
              <mc:Fallback>
                <p:oleObj name="Equation" r:id="rId9" imgW="2806700" imgH="4318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0906" y="5252740"/>
                        <a:ext cx="5240338"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3441</TotalTime>
  <Words>1621</Words>
  <Application>Microsoft Macintosh PowerPoint</Application>
  <PresentationFormat>On-screen Show (4:3)</PresentationFormat>
  <Paragraphs>239</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1_Office Theme</vt:lpstr>
      <vt:lpstr>Equation</vt:lpstr>
      <vt:lpstr>Chapter 8: Long-Term Dynamics or Equilibrium</vt:lpstr>
      <vt:lpstr>Notion of a Long-Term Equilibrium State</vt:lpstr>
      <vt:lpstr>Notion of a Long-Term Equilibrium State</vt:lpstr>
      <vt:lpstr>Notion of a Long-Term Equilibrium State</vt:lpstr>
      <vt:lpstr>Motivating Example</vt:lpstr>
      <vt:lpstr>Motivating Example</vt:lpstr>
      <vt:lpstr>Motivating Example</vt:lpstr>
      <vt:lpstr>Motivating Example</vt:lpstr>
      <vt:lpstr>Motivating Example</vt:lpstr>
      <vt:lpstr>Motivating Example</vt:lpstr>
      <vt:lpstr>Motivating Example</vt:lpstr>
      <vt:lpstr>Motivating Example</vt:lpstr>
      <vt:lpstr>Motivating Example</vt:lpstr>
      <vt:lpstr>Motivating Example</vt:lpstr>
      <vt:lpstr>Motivating Example</vt:lpstr>
      <vt:lpstr>Homework Exercise 8.8</vt:lpstr>
      <vt:lpstr>Homework Exercise 8.8</vt:lpstr>
      <vt:lpstr>Homework Exercise 8.8</vt:lpstr>
      <vt:lpstr>Homework Exercise 8.8</vt:lpstr>
      <vt:lpstr>Homework Exercise 8.8</vt:lpstr>
      <vt:lpstr>Homework Exercise 8.8</vt:lpstr>
      <vt:lpstr>Homework Exercise 8.8</vt:lpstr>
      <vt:lpstr>Example 7.5</vt:lpstr>
      <vt:lpstr>Example 7.5</vt:lpstr>
      <vt:lpstr>Example 7.5</vt:lpstr>
      <vt:lpstr>What about different initial conditions?</vt:lpstr>
      <vt:lpstr>What about different initial conditions?</vt:lpstr>
      <vt:lpstr>What about different initial conditions?</vt:lpstr>
      <vt:lpstr>What about different initial conditions?</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Matrix Algebra</dc:title>
  <dc:creator>Jason Bintz</dc:creator>
  <cp:lastModifiedBy>Jason</cp:lastModifiedBy>
  <cp:revision>73</cp:revision>
  <dcterms:created xsi:type="dcterms:W3CDTF">2013-03-05T00:40:00Z</dcterms:created>
  <dcterms:modified xsi:type="dcterms:W3CDTF">2014-02-25T01:20:19Z</dcterms:modified>
</cp:coreProperties>
</file>