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73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1" Type="http://schemas.openxmlformats.org/officeDocument/2006/relationships/image" Target="../media/image80.emf"/><Relationship Id="rId2" Type="http://schemas.openxmlformats.org/officeDocument/2006/relationships/image" Target="../media/image8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Relationship Id="rId2" Type="http://schemas.openxmlformats.org/officeDocument/2006/relationships/image" Target="../media/image9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Relationship Id="rId2" Type="http://schemas.openxmlformats.org/officeDocument/2006/relationships/image" Target="../media/image98.emf"/><Relationship Id="rId3" Type="http://schemas.openxmlformats.org/officeDocument/2006/relationships/image" Target="../media/image9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Relationship Id="rId2" Type="http://schemas.openxmlformats.org/officeDocument/2006/relationships/image" Target="../media/image102.emf"/><Relationship Id="rId3" Type="http://schemas.openxmlformats.org/officeDocument/2006/relationships/image" Target="../media/image10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D191-D329-AC48-A0E8-0BC786F935ED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C60AB-7BCB-1E47-BF9D-4BB235A18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8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D6735-FB99-194F-8AA0-1F566E95FD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C099-9ACC-9F41-8890-C6C65F96652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2/20/14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Epidemioogical Model for Clostridium Difficile Transmission in Healthcare Settings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8C96-81E6-D643-9017-EAF07C88A98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B6A7-4691-3C4A-A823-D1BFBC0639B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2/20/14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Epidemioogical Model for Clostridium Difficile Transmission in Healthcare Settings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8C96-81E6-D643-9017-EAF07C88A98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2.emf"/><Relationship Id="rId5" Type="http://schemas.openxmlformats.org/officeDocument/2006/relationships/image" Target="../media/image43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image" Target="../media/image48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9.emf"/><Relationship Id="rId5" Type="http://schemas.openxmlformats.org/officeDocument/2006/relationships/image" Target="../media/image50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5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59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6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20" Type="http://schemas.openxmlformats.org/officeDocument/2006/relationships/image" Target="../media/image73.emf"/><Relationship Id="rId10" Type="http://schemas.openxmlformats.org/officeDocument/2006/relationships/image" Target="../media/image68.emf"/><Relationship Id="rId11" Type="http://schemas.openxmlformats.org/officeDocument/2006/relationships/oleObject" Target="../embeddings/oleObject65.bin"/><Relationship Id="rId12" Type="http://schemas.openxmlformats.org/officeDocument/2006/relationships/image" Target="../media/image69.e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70.emf"/><Relationship Id="rId15" Type="http://schemas.openxmlformats.org/officeDocument/2006/relationships/oleObject" Target="../embeddings/oleObject67.bin"/><Relationship Id="rId16" Type="http://schemas.openxmlformats.org/officeDocument/2006/relationships/image" Target="../media/image71.emf"/><Relationship Id="rId17" Type="http://schemas.openxmlformats.org/officeDocument/2006/relationships/oleObject" Target="../embeddings/oleObject68.bin"/><Relationship Id="rId18" Type="http://schemas.openxmlformats.org/officeDocument/2006/relationships/image" Target="../media/image72.emf"/><Relationship Id="rId19" Type="http://schemas.openxmlformats.org/officeDocument/2006/relationships/oleObject" Target="../embeddings/oleObject69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1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78.e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79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80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81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82.emf"/><Relationship Id="rId9" Type="http://schemas.openxmlformats.org/officeDocument/2006/relationships/oleObject" Target="../embeddings/oleObject79.bin"/><Relationship Id="rId10" Type="http://schemas.openxmlformats.org/officeDocument/2006/relationships/image" Target="../media/image83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84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85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86.emf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8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88.e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89.e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90.emf"/><Relationship Id="rId9" Type="http://schemas.openxmlformats.org/officeDocument/2006/relationships/oleObject" Target="../embeddings/oleObject87.bin"/><Relationship Id="rId10" Type="http://schemas.openxmlformats.org/officeDocument/2006/relationships/image" Target="../media/image91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oleObject" Target="../embeddings/oleObject88.bin"/><Relationship Id="rId5" Type="http://schemas.openxmlformats.org/officeDocument/2006/relationships/image" Target="../media/image9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4" Type="http://schemas.openxmlformats.org/officeDocument/2006/relationships/image" Target="../media/image94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95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97.e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98.e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99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image" Target="../media/image101.e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102.e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103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310991"/>
            <a:ext cx="8229600" cy="751563"/>
          </a:xfrm>
        </p:spPr>
        <p:txBody>
          <a:bodyPr anchor="ctr">
            <a:noAutofit/>
          </a:bodyPr>
          <a:lstStyle/>
          <a:p>
            <a:r>
              <a:rPr lang="en-US" sz="2400" dirty="0" smtClean="0"/>
              <a:t>Chapter 7: Matrix Algebra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dirty="0" smtClean="0"/>
              <a:t>(7.1) Matrix Arithmetic</a:t>
            </a:r>
          </a:p>
          <a:p>
            <a:pPr marL="971550" lvl="1" indent="-571500">
              <a:buFont typeface="+mj-lt"/>
              <a:buAutoNum type="alphaLcParenR"/>
            </a:pPr>
            <a:r>
              <a:rPr lang="en-US" dirty="0" smtClean="0"/>
              <a:t>Matrix-Vector Multiplication</a:t>
            </a:r>
          </a:p>
          <a:p>
            <a:pPr marL="971550" lvl="1" indent="-571500">
              <a:buFont typeface="+mj-lt"/>
              <a:buAutoNum type="alphaLcParenR"/>
            </a:pPr>
            <a:r>
              <a:rPr lang="en-US" dirty="0" smtClean="0"/>
              <a:t>Matrix-Matrix Multiplication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(7.2)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One way to think about this operation is as we just did- column-wise: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699121" y="3575805"/>
          <a:ext cx="5735670" cy="114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3" imgW="3441700" imgH="685800" progId="Equation.3">
                  <p:embed/>
                </p:oleObj>
              </mc:Choice>
              <mc:Fallback>
                <p:oleObj name="Equation" r:id="rId3" imgW="344170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121" y="3575805"/>
                        <a:ext cx="5735670" cy="114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699153" y="4990589"/>
          <a:ext cx="573563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5" imgW="3441700" imgH="685800" progId="Equation.3">
                  <p:embed/>
                </p:oleObj>
              </mc:Choice>
              <mc:Fallback>
                <p:oleObj name="Equation" r:id="rId5" imgW="3441700" imgH="68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153" y="4990589"/>
                        <a:ext cx="5735638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699121" y="2149997"/>
          <a:ext cx="57356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7" imgW="3441700" imgH="685800" progId="Equation.3">
                  <p:embed/>
                </p:oleObj>
              </mc:Choice>
              <mc:Fallback>
                <p:oleObj name="Equation" r:id="rId7" imgW="3441700" imgH="685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121" y="2149997"/>
                        <a:ext cx="573563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1806098" y="2149995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364575" y="2136627"/>
            <a:ext cx="868672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535734" y="2144527"/>
            <a:ext cx="448055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479850" y="3572355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5425999" y="3558987"/>
            <a:ext cx="868672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3554454" y="3954559"/>
            <a:ext cx="448055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549102" y="5747959"/>
            <a:ext cx="448055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3060026" y="4981347"/>
            <a:ext cx="320039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6474055" y="4967979"/>
            <a:ext cx="868672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Another way to think about this operation is as rows acting on the column vector: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699121" y="3575805"/>
          <a:ext cx="5735670" cy="114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3" imgW="3441700" imgH="685800" progId="Equation.3">
                  <p:embed/>
                </p:oleObj>
              </mc:Choice>
              <mc:Fallback>
                <p:oleObj name="Equation" r:id="rId3" imgW="344170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121" y="3575805"/>
                        <a:ext cx="5735670" cy="114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699153" y="4990589"/>
          <a:ext cx="573563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5" imgW="3441700" imgH="685800" progId="Equation.3">
                  <p:embed/>
                </p:oleObj>
              </mc:Choice>
              <mc:Fallback>
                <p:oleObj name="Equation" r:id="rId5" imgW="344170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153" y="4990589"/>
                        <a:ext cx="5735638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699121" y="2149997"/>
          <a:ext cx="57356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7" imgW="3441700" imgH="685800" progId="Equation.3">
                  <p:embed/>
                </p:oleObj>
              </mc:Choice>
              <mc:Fallback>
                <p:oleObj name="Equation" r:id="rId7" imgW="3441700" imgH="685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121" y="2149997"/>
                        <a:ext cx="573563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3542604" y="2149995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364574" y="2136628"/>
            <a:ext cx="2978153" cy="3919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799223" y="2144527"/>
            <a:ext cx="1508749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3565414" y="3572279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1799223" y="3930958"/>
            <a:ext cx="1508749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4348507" y="3947652"/>
            <a:ext cx="2978153" cy="3919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1799223" y="5722043"/>
            <a:ext cx="1508749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3552455" y="5003547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4351615" y="5740059"/>
            <a:ext cx="2978153" cy="3919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3" grpId="0" animBg="1"/>
      <p:bldP spid="1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Both points of view yield the same result: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Different contexts will dictate which point of view one chooses to adopt.</a:t>
            </a:r>
          </a:p>
          <a:p>
            <a:pPr marL="571500" indent="-571500"/>
            <a:r>
              <a:rPr lang="en-US" sz="2400" dirty="0" smtClean="0"/>
              <a:t>Matrix-vector multiplication is a special case of matrix-matrix multiplication</a:t>
            </a:r>
          </a:p>
          <a:p>
            <a:pPr marL="971550" lvl="1" indent="-571500"/>
            <a:r>
              <a:rPr lang="en-US" sz="2000" dirty="0" smtClean="0"/>
              <a:t>We will soon need to use this more general operation</a:t>
            </a:r>
          </a:p>
          <a:p>
            <a:pPr marL="971550" lvl="1" indent="-571500"/>
            <a:r>
              <a:rPr lang="en-US" sz="2000" dirty="0" smtClean="0"/>
              <a:t>So, we now undertake a review of basic Matrix Arithmetic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797050" y="1865313"/>
          <a:ext cx="39370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3" imgW="1943100" imgH="685800" progId="Equation.3">
                  <p:embed/>
                </p:oleObj>
              </mc:Choice>
              <mc:Fallback>
                <p:oleObj name="Equation" r:id="rId3" imgW="1943100" imgH="685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865313"/>
                        <a:ext cx="3937000" cy="1389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Matrix Addition/Subtraction</a:t>
            </a:r>
          </a:p>
          <a:p>
            <a:pPr marL="971550" lvl="1" indent="-571500"/>
            <a:r>
              <a:rPr lang="en-US" sz="2000" dirty="0" smtClean="0"/>
              <a:t>This operation is defined just as we did for vectors; that is, addition and subtraction for matrices is </a:t>
            </a:r>
            <a:r>
              <a:rPr lang="en-US" sz="2000" b="1" dirty="0" err="1" smtClean="0"/>
              <a:t>componentwise</a:t>
            </a:r>
            <a:endParaRPr lang="en-US" sz="2000" b="1" dirty="0" smtClean="0"/>
          </a:p>
          <a:p>
            <a:pPr marL="971550" lvl="1" indent="-571500"/>
            <a:r>
              <a:rPr lang="en-US" sz="2000" dirty="0" smtClean="0"/>
              <a:t>As before, this operation makes no sense for matrices with different dimensions</a:t>
            </a:r>
          </a:p>
          <a:p>
            <a:pPr marL="571500" indent="-571500"/>
            <a:r>
              <a:rPr lang="en-US" sz="2400" dirty="0" smtClean="0"/>
              <a:t>Example 7.1: A and M are the 2x3 matrices shown below. Add them.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solution: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68401" y="3844322"/>
          <a:ext cx="4114583" cy="87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3" imgW="2019300" imgH="431800" progId="Equation.3">
                  <p:embed/>
                </p:oleObj>
              </mc:Choice>
              <mc:Fallback>
                <p:oleObj name="Equation" r:id="rId3" imgW="20193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401" y="3844322"/>
                        <a:ext cx="4114583" cy="879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239094" y="5156200"/>
          <a:ext cx="26908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5" imgW="1320800" imgH="431800" progId="Equation.3">
                  <p:embed/>
                </p:oleObj>
              </mc:Choice>
              <mc:Fallback>
                <p:oleObj name="Equation" r:id="rId5" imgW="13208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94" y="5156200"/>
                        <a:ext cx="2690813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Matrix-Scalar Multiplication</a:t>
            </a:r>
          </a:p>
          <a:p>
            <a:pPr marL="971550" lvl="1" indent="-571500"/>
            <a:r>
              <a:rPr lang="en-US" sz="2000" dirty="0" smtClean="0"/>
              <a:t>This operation is also defined just as we did for vectors; that is, matrix-scalar multiplication is </a:t>
            </a:r>
            <a:r>
              <a:rPr lang="en-US" sz="2000" b="1" dirty="0" err="1" smtClean="0"/>
              <a:t>componentwise</a:t>
            </a:r>
            <a:endParaRPr lang="en-US" sz="2000" b="1" dirty="0" smtClean="0"/>
          </a:p>
          <a:p>
            <a:pPr marL="571500" indent="-571500"/>
            <a:r>
              <a:rPr lang="en-US" sz="2400" dirty="0" smtClean="0"/>
              <a:t>Example:</a:t>
            </a:r>
          </a:p>
          <a:p>
            <a:pPr marL="571500" indent="-571500"/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39094" y="2965450"/>
          <a:ext cx="3054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3" imgW="1498600" imgH="431800" progId="Equation.3">
                  <p:embed/>
                </p:oleObj>
              </mc:Choice>
              <mc:Fallback>
                <p:oleObj name="Equation" r:id="rId3" imgW="14986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94" y="2965450"/>
                        <a:ext cx="305435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212975" y="4483100"/>
          <a:ext cx="2743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5" imgW="1346200" imgH="431800" progId="Equation.3">
                  <p:embed/>
                </p:oleObj>
              </mc:Choice>
              <mc:Fallback>
                <p:oleObj name="Equation" r:id="rId5" imgW="13462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4483100"/>
                        <a:ext cx="27432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Matrix Multiplication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Matrix Multiplication is </a:t>
            </a:r>
            <a:r>
              <a:rPr lang="en-US" sz="2400" b="1" dirty="0" smtClean="0"/>
              <a:t>NOT</a:t>
            </a:r>
            <a:r>
              <a:rPr lang="en-US" sz="2400" dirty="0" smtClean="0"/>
              <a:t> what one might think!</a:t>
            </a:r>
          </a:p>
          <a:p>
            <a:pPr marL="971550" lvl="1" indent="-571500"/>
            <a:r>
              <a:rPr lang="en-US" sz="2000" dirty="0" smtClean="0"/>
              <a:t>It is NOT </a:t>
            </a:r>
            <a:r>
              <a:rPr lang="en-US" sz="2000" dirty="0" err="1" smtClean="0"/>
              <a:t>componentwise</a:t>
            </a:r>
            <a:r>
              <a:rPr lang="en-US" sz="2000" dirty="0" smtClean="0"/>
              <a:t>; let A and M be as before, then:</a:t>
            </a:r>
          </a:p>
          <a:p>
            <a:pPr marL="971550" lvl="1" indent="-571500"/>
            <a:endParaRPr lang="en-US" sz="2000" dirty="0" smtClean="0"/>
          </a:p>
          <a:p>
            <a:pPr marL="971550" lvl="1" indent="-571500"/>
            <a:endParaRPr lang="en-US" sz="2000" dirty="0" smtClean="0"/>
          </a:p>
          <a:p>
            <a:pPr marL="971550" lvl="1" indent="-571500">
              <a:buNone/>
            </a:pPr>
            <a:endParaRPr lang="en-US" sz="2000" dirty="0" smtClean="0"/>
          </a:p>
          <a:p>
            <a:pPr marL="971550" lvl="1" indent="-571500"/>
            <a:r>
              <a:rPr lang="en-US" sz="2000" dirty="0" smtClean="0"/>
              <a:t>Moreover, dimension compatibility for matrix multiplication is NOT (necessarily) having the same dimensions; for instance:</a:t>
            </a:r>
          </a:p>
          <a:p>
            <a:pPr marL="971550" lvl="1" indent="-571500"/>
            <a:endParaRPr lang="en-US" sz="2000" dirty="0" smtClean="0"/>
          </a:p>
          <a:p>
            <a:pPr marL="971550" lvl="1" indent="-571500"/>
            <a:endParaRPr lang="en-US" sz="2000" dirty="0" smtClean="0"/>
          </a:p>
          <a:p>
            <a:pPr marL="971550" lvl="1" indent="-571500"/>
            <a:endParaRPr lang="en-US" sz="2000" dirty="0" smtClean="0"/>
          </a:p>
          <a:p>
            <a:pPr marL="971550" lvl="1" indent="-571500"/>
            <a:r>
              <a:rPr lang="en-US" sz="2000" dirty="0" smtClean="0"/>
              <a:t>Finally, matrix multiplication is NOT commutative: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48810" y="2109882"/>
          <a:ext cx="5540702" cy="85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3" imgW="2806700" imgH="431800" progId="Equation.3">
                  <p:embed/>
                </p:oleObj>
              </mc:Choice>
              <mc:Fallback>
                <p:oleObj name="Equation" r:id="rId3" imgW="28067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810" y="2109882"/>
                        <a:ext cx="5540702" cy="852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&quot;No&quot; Symbol 7"/>
          <p:cNvSpPr/>
          <p:nvPr/>
        </p:nvSpPr>
        <p:spPr>
          <a:xfrm>
            <a:off x="1509933" y="2125100"/>
            <a:ext cx="596725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839913" y="3946146"/>
          <a:ext cx="52641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5" imgW="2667000" imgH="431800" progId="Equation.3">
                  <p:embed/>
                </p:oleObj>
              </mc:Choice>
              <mc:Fallback>
                <p:oleObj name="Equation" r:id="rId5" imgW="26670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3946146"/>
                        <a:ext cx="526415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&quot;No&quot; Symbol 9"/>
          <p:cNvSpPr/>
          <p:nvPr/>
        </p:nvSpPr>
        <p:spPr>
          <a:xfrm>
            <a:off x="1548810" y="3910150"/>
            <a:ext cx="596725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736481" y="5457876"/>
          <a:ext cx="3164167" cy="46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7" imgW="863600" imgH="127000" progId="Equation.3">
                  <p:embed/>
                </p:oleObj>
              </mc:Choice>
              <mc:Fallback>
                <p:oleObj name="Equation" r:id="rId7" imgW="863600" imgH="127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481" y="5457876"/>
                        <a:ext cx="3164167" cy="465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&quot;No&quot; Symbol 11"/>
          <p:cNvSpPr/>
          <p:nvPr/>
        </p:nvSpPr>
        <p:spPr>
          <a:xfrm>
            <a:off x="1584579" y="5280602"/>
            <a:ext cx="5967250" cy="914400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Matrix Multiplication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Before giving the definition of matrix multiplication, let’s first see an example where it is defined and how it is performed</a:t>
            </a:r>
          </a:p>
          <a:p>
            <a:pPr marL="571500" indent="-571500"/>
            <a:r>
              <a:rPr lang="en-US" sz="2400" dirty="0" smtClean="0"/>
              <a:t>Example 7.2: Let A and B be the following matrices. Find AB.</a:t>
            </a:r>
          </a:p>
          <a:p>
            <a:pPr marL="571500" indent="-571500">
              <a:buNone/>
            </a:pPr>
            <a:r>
              <a:rPr lang="en-US" sz="2400" dirty="0" smtClean="0"/>
              <a:t>	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Solution: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Note:     </a:t>
            </a:r>
            <a:r>
              <a:rPr lang="en-US" sz="2400" dirty="0" smtClean="0">
                <a:solidFill>
                  <a:srgbClr val="FF0000"/>
                </a:solidFill>
              </a:rPr>
              <a:t>(2x3)     (3x2)  = (2x2)</a:t>
            </a:r>
          </a:p>
          <a:p>
            <a:pPr marL="571500" indent="-57150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Note: In this case BA is defined (it will be a 3x3 matrix and it is NOT the same as AB), but this is NOT always the case!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21955" y="2917385"/>
          <a:ext cx="3221559" cy="105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3" imgW="2019300" imgH="660400" progId="Equation.3">
                  <p:embed/>
                </p:oleObj>
              </mc:Choice>
              <mc:Fallback>
                <p:oleObj name="Equation" r:id="rId3" imgW="20193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955" y="2917385"/>
                        <a:ext cx="3221559" cy="1053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248025" y="4078704"/>
          <a:ext cx="71723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5" imgW="4495800" imgH="660400" progId="Equation.3">
                  <p:embed/>
                </p:oleObj>
              </mc:Choice>
              <mc:Fallback>
                <p:oleObj name="Equation" r:id="rId5" imgW="4495800" imgH="660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025" y="4078704"/>
                        <a:ext cx="7172325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Matrix Multiplication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Definition: If A is an </a:t>
            </a:r>
            <a:r>
              <a:rPr lang="en-US" sz="2400" dirty="0" err="1" smtClean="0"/>
              <a:t>m</a:t>
            </a:r>
            <a:r>
              <a:rPr lang="en-US" sz="2400" dirty="0" smtClean="0"/>
              <a:t> × 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 and B is an </a:t>
            </a:r>
            <a:r>
              <a:rPr lang="en-US" sz="2400" dirty="0" err="1" smtClean="0"/>
              <a:t>n</a:t>
            </a:r>
            <a:r>
              <a:rPr lang="en-US" sz="2400" dirty="0" smtClean="0"/>
              <a:t> × </a:t>
            </a:r>
            <a:r>
              <a:rPr lang="en-US" sz="2400" dirty="0" err="1" smtClean="0"/>
              <a:t>p</a:t>
            </a:r>
            <a:r>
              <a:rPr lang="en-US" sz="2400" dirty="0" smtClean="0"/>
              <a:t> matrix, then their product is an </a:t>
            </a:r>
            <a:r>
              <a:rPr lang="en-US" sz="2400" dirty="0" err="1" smtClean="0"/>
              <a:t>m</a:t>
            </a:r>
            <a:r>
              <a:rPr lang="en-US" sz="2400" dirty="0" smtClean="0"/>
              <a:t> × </a:t>
            </a:r>
            <a:r>
              <a:rPr lang="en-US" sz="2400" dirty="0" err="1" smtClean="0"/>
              <a:t>p</a:t>
            </a:r>
            <a:r>
              <a:rPr lang="en-US" sz="2400" dirty="0" smtClean="0"/>
              <a:t> matrix denoted by AB. If &lt;AB&gt;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 denotes the </a:t>
            </a:r>
            <a:r>
              <a:rPr lang="en-US" sz="2400" dirty="0" err="1" smtClean="0"/>
              <a:t>i,j</a:t>
            </a:r>
            <a:r>
              <a:rPr lang="en-US" sz="2400" dirty="0" smtClean="0"/>
              <a:t> entry of the product, then: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Note the dimension compatibility conditions for matrix multiplication:</a:t>
            </a:r>
            <a:endParaRPr lang="en-US" sz="2000" dirty="0" smtClean="0"/>
          </a:p>
          <a:p>
            <a:pPr marL="571500" indent="-57150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69027" y="2597872"/>
          <a:ext cx="6056239" cy="97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3" imgW="2692400" imgH="431800" progId="Equation.3">
                  <p:embed/>
                </p:oleObj>
              </mc:Choice>
              <mc:Fallback>
                <p:oleObj name="Equation" r:id="rId3" imgW="26924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027" y="2597872"/>
                        <a:ext cx="6056239" cy="971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391" y="4661252"/>
            <a:ext cx="2928090" cy="1197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Matrix Multiplication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Heuristically, let A be 4x2 and B be 2x3. Then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44" y="1993742"/>
            <a:ext cx="39751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Matrix Multiplication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71500" indent="-571500"/>
            <a:r>
              <a:rPr lang="en-US" sz="2400" dirty="0" smtClean="0"/>
              <a:t>Let’s revisit example 7.2: Let A and B be the following matrices. This time, instead of finding AB, we calculate BA:</a:t>
            </a:r>
          </a:p>
          <a:p>
            <a:pPr marL="571500" indent="-571500">
              <a:buNone/>
            </a:pPr>
            <a:r>
              <a:rPr lang="en-US" sz="2400" dirty="0" smtClean="0"/>
              <a:t>	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Solution: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Note:     </a:t>
            </a:r>
            <a:r>
              <a:rPr lang="en-US" sz="2400" dirty="0" smtClean="0">
                <a:solidFill>
                  <a:srgbClr val="FF0000"/>
                </a:solidFill>
              </a:rPr>
              <a:t>(3x2)     (2x3)  = (3x3)</a:t>
            </a:r>
          </a:p>
          <a:p>
            <a:pPr marL="571500" indent="-57150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Note: In this case BA is defined, but it is obviously not equal to AB.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21955" y="1997367"/>
          <a:ext cx="3221559" cy="105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3" imgW="2019300" imgH="660400" progId="Equation.3">
                  <p:embed/>
                </p:oleObj>
              </mc:Choice>
              <mc:Fallback>
                <p:oleObj name="Equation" r:id="rId3" imgW="20193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955" y="1997367"/>
                        <a:ext cx="3221559" cy="1053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127125" y="3379193"/>
          <a:ext cx="741521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5" imgW="4648200" imgH="660400" progId="Equation.3">
                  <p:embed/>
                </p:oleObj>
              </mc:Choice>
              <mc:Fallback>
                <p:oleObj name="Equation" r:id="rId5" imgW="4648200" imgH="660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3379193"/>
                        <a:ext cx="7415213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Recall once again Example 6.4:</a:t>
            </a:r>
          </a:p>
          <a:p>
            <a:pPr marL="571500" indent="-571500"/>
            <a:r>
              <a:rPr lang="en-US" sz="2400" dirty="0" smtClean="0"/>
              <a:t>Initially our wetland is completely submerged and we know that every 10 years:</a:t>
            </a:r>
          </a:p>
          <a:p>
            <a:pPr marL="971550" lvl="1" indent="-571500"/>
            <a:r>
              <a:rPr lang="en-US" sz="2000" dirty="0" smtClean="0"/>
              <a:t>5% of submerged wetlands become saturated wetland</a:t>
            </a:r>
          </a:p>
          <a:p>
            <a:pPr marL="971550" lvl="1" indent="-571500"/>
            <a:r>
              <a:rPr lang="en-US" sz="2000" dirty="0" smtClean="0"/>
              <a:t>12% of saturated wetlands become dry</a:t>
            </a:r>
          </a:p>
          <a:p>
            <a:pPr marL="971550" lvl="1" indent="-571500"/>
            <a:r>
              <a:rPr lang="en-US" sz="2000" dirty="0" smtClean="0"/>
              <a:t>100% of dry wetlands remain dry</a:t>
            </a:r>
          </a:p>
          <a:p>
            <a:pPr marL="571500" indent="-571500"/>
            <a:r>
              <a:rPr lang="en-US" sz="2400" dirty="0" smtClean="0"/>
              <a:t>We found the dynamic equations describing the change in composition each time step: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550954" y="4537057"/>
          <a:ext cx="5181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2387600" imgH="203200" progId="Equation.3">
                  <p:embed/>
                </p:oleObj>
              </mc:Choice>
              <mc:Fallback>
                <p:oleObj name="Equation" r:id="rId3" imgW="23876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54" y="4537057"/>
                        <a:ext cx="5181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582704" y="5052994"/>
          <a:ext cx="51546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5" imgW="2374900" imgH="203200" progId="Equation.3">
                  <p:embed/>
                </p:oleObj>
              </mc:Choice>
              <mc:Fallback>
                <p:oleObj name="Equation" r:id="rId5" imgW="23749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04" y="5052994"/>
                        <a:ext cx="51546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528729" y="5576869"/>
          <a:ext cx="51800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7" imgW="2387600" imgH="203200" progId="Equation.3">
                  <p:embed/>
                </p:oleObj>
              </mc:Choice>
              <mc:Fallback>
                <p:oleObj name="Equation" r:id="rId7" imgW="2387600" imgH="203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29" y="5576869"/>
                        <a:ext cx="51800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Matrix Multiplication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Example 7.3: </a:t>
            </a:r>
          </a:p>
          <a:p>
            <a:pPr marL="571500" indent="-571500">
              <a:buNone/>
            </a:pPr>
            <a:r>
              <a:rPr lang="en-US" sz="2400" dirty="0" smtClean="0"/>
              <a:t>	</a:t>
            </a:r>
          </a:p>
          <a:p>
            <a:pPr marL="571500" indent="-571500">
              <a:buNone/>
            </a:pPr>
            <a:r>
              <a:rPr lang="en-US" sz="2400" dirty="0" smtClean="0"/>
              <a:t>	Let 							Does the product Ax exist?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 If so what is it? Does the product </a:t>
            </a:r>
            <a:r>
              <a:rPr lang="en-US" sz="2400" dirty="0" err="1" smtClean="0"/>
              <a:t>xA</a:t>
            </a:r>
            <a:r>
              <a:rPr lang="en-US" sz="2400" dirty="0" smtClean="0"/>
              <a:t> exist? If so what is it?</a:t>
            </a:r>
          </a:p>
          <a:p>
            <a:pPr marL="571500" indent="-571500"/>
            <a:r>
              <a:rPr lang="en-US" sz="2400" dirty="0" smtClean="0"/>
              <a:t>Solution: Notice that </a:t>
            </a:r>
            <a:r>
              <a:rPr lang="en-US" sz="2400" dirty="0" err="1" smtClean="0"/>
              <a:t>x</a:t>
            </a:r>
            <a:r>
              <a:rPr lang="en-US" sz="2400" dirty="0" smtClean="0"/>
              <a:t> is a vector. We can think of a vector as a matrix that only has one column. So, </a:t>
            </a:r>
            <a:r>
              <a:rPr lang="en-US" sz="2400" dirty="0" err="1" smtClean="0"/>
              <a:t>x</a:t>
            </a:r>
            <a:r>
              <a:rPr lang="en-US" sz="2400" dirty="0" smtClean="0"/>
              <a:t> is a 2x1 matrix. The process for multiplication remains the same.</a:t>
            </a:r>
          </a:p>
          <a:p>
            <a:pPr marL="571500" indent="-571500"/>
            <a:r>
              <a:rPr lang="en-US" sz="2400" dirty="0" smtClean="0"/>
              <a:t>First we check if the product Ax is possible under matrix multiplication: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53291" y="1961639"/>
          <a:ext cx="2944952" cy="78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3" imgW="1612900" imgH="431800" progId="Equation.3">
                  <p:embed/>
                </p:oleObj>
              </mc:Choice>
              <mc:Fallback>
                <p:oleObj name="Equation" r:id="rId3" imgW="16129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291" y="1961639"/>
                        <a:ext cx="2944952" cy="788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648" y="5126846"/>
            <a:ext cx="2329972" cy="102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Matrix Multiplication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So the product is defined and we have: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Now, we check if the product </a:t>
            </a:r>
            <a:r>
              <a:rPr lang="en-US" sz="2400" dirty="0" err="1" smtClean="0"/>
              <a:t>xA</a:t>
            </a:r>
            <a:r>
              <a:rPr lang="en-US" sz="2400" dirty="0" smtClean="0"/>
              <a:t> is possible under matrix multiplication: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</a:t>
            </a:r>
          </a:p>
          <a:p>
            <a:pPr marL="571500" indent="-571500">
              <a:buNone/>
            </a:pPr>
            <a:r>
              <a:rPr lang="en-US" sz="2400" dirty="0" smtClean="0"/>
              <a:t>	Thus, the matrix multiplication </a:t>
            </a:r>
            <a:r>
              <a:rPr lang="en-US" sz="2400" dirty="0" err="1" smtClean="0"/>
              <a:t>xA</a:t>
            </a:r>
            <a:r>
              <a:rPr lang="en-US" sz="2400" dirty="0" smtClean="0"/>
              <a:t> is not defined.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36610" y="1962150"/>
          <a:ext cx="4314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3" imgW="2362200" imgH="431800" progId="Equation.3">
                  <p:embed/>
                </p:oleObj>
              </mc:Choice>
              <mc:Fallback>
                <p:oleObj name="Equation" r:id="rId3" imgW="23622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610" y="1962150"/>
                        <a:ext cx="43148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835" y="3861511"/>
            <a:ext cx="2212210" cy="866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7.4.1 (Example 6.4 version 3.0)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Recall our simple model for ecological succession of a coastal wetlands: 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We are now in a position to justify that the above matrix equation does what we want it to do. We found that if</a:t>
            </a:r>
          </a:p>
          <a:p>
            <a:pPr marL="571500" indent="-571500"/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				    , then                       and                        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324944" y="2235561"/>
          <a:ext cx="6478588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3" imgW="3327400" imgH="685800" progId="Equation.3">
                  <p:embed/>
                </p:oleObj>
              </mc:Choice>
              <mc:Fallback>
                <p:oleObj name="Equation" r:id="rId3" imgW="332740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944" y="2235561"/>
                        <a:ext cx="6478588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216025" y="4732415"/>
          <a:ext cx="18637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5" imgW="1092200" imgH="685800" progId="Equation.3">
                  <p:embed/>
                </p:oleObj>
              </mc:Choice>
              <mc:Fallback>
                <p:oleObj name="Equation" r:id="rId5" imgW="1092200" imgH="685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4732415"/>
                        <a:ext cx="1863725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953552" y="4715689"/>
          <a:ext cx="130016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7" imgW="762000" imgH="660400" progId="Equation.3">
                  <p:embed/>
                </p:oleObj>
              </mc:Choice>
              <mc:Fallback>
                <p:oleObj name="Equation" r:id="rId7" imgW="762000" imgH="660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552" y="4715689"/>
                        <a:ext cx="1300162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997350" y="4702731"/>
          <a:ext cx="160337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9" imgW="939800" imgH="660400" progId="Equation.3">
                  <p:embed/>
                </p:oleObj>
              </mc:Choice>
              <mc:Fallback>
                <p:oleObj name="Equation" r:id="rId9" imgW="939800" imgH="660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350" y="4702731"/>
                        <a:ext cx="1603375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7.4.1 (Example 6.4 version 3.0)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We now calculate these using matrix-vector multiplication: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While this is a marked improvement over our previous method, it is still not ideal; for example, what if I would like to know the wetland composition after 12 decades?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817883" y="1781672"/>
          <a:ext cx="37099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3" imgW="1905000" imgH="685800" progId="Equation.3">
                  <p:embed/>
                </p:oleObj>
              </mc:Choice>
              <mc:Fallback>
                <p:oleObj name="Equation" r:id="rId3" imgW="1905000" imgH="68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3" y="1781672"/>
                        <a:ext cx="3709987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4549341" y="1794630"/>
          <a:ext cx="26463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5" imgW="1358900" imgH="660400" progId="Equation.3">
                  <p:embed/>
                </p:oleObj>
              </mc:Choice>
              <mc:Fallback>
                <p:oleObj name="Equation" r:id="rId5" imgW="1358900" imgH="660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341" y="1794630"/>
                        <a:ext cx="2646363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7195704" y="1792011"/>
          <a:ext cx="10636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7" imgW="546100" imgH="660400" progId="Equation.3">
                  <p:embed/>
                </p:oleObj>
              </mc:Choice>
              <mc:Fallback>
                <p:oleObj name="Equation" r:id="rId7" imgW="546100" imgH="660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04" y="1792011"/>
                        <a:ext cx="106362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788086" y="3294165"/>
          <a:ext cx="37099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9" imgW="1905000" imgH="685800" progId="Equation.3">
                  <p:embed/>
                </p:oleObj>
              </mc:Choice>
              <mc:Fallback>
                <p:oleObj name="Equation" r:id="rId9" imgW="1905000" imgH="685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86" y="3294165"/>
                        <a:ext cx="3709987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4386330" y="3306763"/>
          <a:ext cx="3017837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11" imgW="1549400" imgH="660400" progId="Equation.3">
                  <p:embed/>
                </p:oleObj>
              </mc:Choice>
              <mc:Fallback>
                <p:oleObj name="Equation" r:id="rId11" imgW="1549400" imgH="660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330" y="3306763"/>
                        <a:ext cx="3017837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7304054" y="3305175"/>
          <a:ext cx="13604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13" imgW="698500" imgH="660400" progId="Equation.3">
                  <p:embed/>
                </p:oleObj>
              </mc:Choice>
              <mc:Fallback>
                <p:oleObj name="Equation" r:id="rId13" imgW="698500" imgH="660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54" y="3305175"/>
                        <a:ext cx="1360488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7" y="1249345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To find the wetland composition after 12 decades, the present method requires us to use the vector for the wetland composition after 11 decades: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/>
            <a:r>
              <a:rPr lang="en-US" sz="2400" dirty="0" smtClean="0"/>
              <a:t>But, to find the wetland composition after 11 decades, we’ll need to find the vector for the wetland composition after 10 decades: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131400" y="2516446"/>
          <a:ext cx="3654222" cy="122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3" imgW="2044700" imgH="685800" progId="Equation.3">
                  <p:embed/>
                </p:oleObj>
              </mc:Choice>
              <mc:Fallback>
                <p:oleObj name="Equation" r:id="rId3" imgW="2044700" imgH="685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400" y="2516446"/>
                        <a:ext cx="3654222" cy="1225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4719763" y="2516188"/>
          <a:ext cx="2749952" cy="122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5" imgW="1485900" imgH="660400" progId="Equation.3">
                  <p:embed/>
                </p:oleObj>
              </mc:Choice>
              <mc:Fallback>
                <p:oleObj name="Equation" r:id="rId5" imgW="1485900" imgH="660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763" y="2516188"/>
                        <a:ext cx="2749952" cy="1221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1167657" y="4936238"/>
          <a:ext cx="36544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7" imgW="2044700" imgH="685800" progId="Equation.3">
                  <p:embed/>
                </p:oleObj>
              </mc:Choice>
              <mc:Fallback>
                <p:oleObj name="Equation" r:id="rId7" imgW="2044700" imgH="685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657" y="4936238"/>
                        <a:ext cx="3654425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4755407" y="4936238"/>
          <a:ext cx="27495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9" imgW="1485900" imgH="660400" progId="Equation.3">
                  <p:embed/>
                </p:oleObj>
              </mc:Choice>
              <mc:Fallback>
                <p:oleObj name="Equation" r:id="rId9" imgW="1485900" imgH="660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407" y="4936238"/>
                        <a:ext cx="274955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7" y="1249345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It’s easy to see where this is going- if we want to find the wetland composition after, say, </a:t>
            </a:r>
            <a:r>
              <a:rPr lang="en-US" sz="2400" dirty="0" err="1" smtClean="0"/>
              <a:t>t</a:t>
            </a:r>
            <a:r>
              <a:rPr lang="en-US" sz="2400" dirty="0" smtClean="0"/>
              <a:t> decades, the present method requires us to know the vectors for the wetland composition for all previous decades back to the initial composition vector</a:t>
            </a:r>
          </a:p>
          <a:p>
            <a:pPr marL="571500" indent="-571500"/>
            <a:r>
              <a:rPr lang="en-US" sz="2400" dirty="0" smtClean="0"/>
              <a:t>Let’s see if we can find an even better method:</a:t>
            </a:r>
            <a:endParaRPr lang="en-US" sz="1200" dirty="0" smtClean="0"/>
          </a:p>
          <a:p>
            <a:pPr marL="571500" indent="-571500">
              <a:buNone/>
            </a:pPr>
            <a:endParaRPr lang="en-US" sz="1600" dirty="0" smtClean="0"/>
          </a:p>
          <a:p>
            <a:pPr marL="571500" indent="-571500">
              <a:buNone/>
            </a:pPr>
            <a:endParaRPr lang="en-US" sz="1600" dirty="0" smtClean="0"/>
          </a:p>
          <a:p>
            <a:pPr marL="571500" indent="-571500">
              <a:buNone/>
            </a:pPr>
            <a:r>
              <a:rPr lang="en-US" sz="1600" dirty="0" smtClean="0"/>
              <a:t>											      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42320" y="3775631"/>
          <a:ext cx="19526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3" imgW="863600" imgH="203200" progId="Equation.3">
                  <p:embed/>
                </p:oleObj>
              </mc:Choice>
              <mc:Fallback>
                <p:oleObj name="Equation" r:id="rId3" imgW="8636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320" y="3775631"/>
                        <a:ext cx="195262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927033" y="4290299"/>
          <a:ext cx="19526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5" imgW="863600" imgH="203200" progId="Equation.3">
                  <p:embed/>
                </p:oleObj>
              </mc:Choice>
              <mc:Fallback>
                <p:oleObj name="Equation" r:id="rId5" imgW="8636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033" y="4290299"/>
                        <a:ext cx="19526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3901591" y="4287064"/>
          <a:ext cx="17795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591" y="4287064"/>
                        <a:ext cx="1779587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5717465" y="4256385"/>
          <a:ext cx="14922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9" imgW="660400" imgH="215900" progId="Equation.3">
                  <p:embed/>
                </p:oleObj>
              </mc:Choice>
              <mc:Fallback>
                <p:oleObj name="Equation" r:id="rId9" imgW="660400" imgH="2159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465" y="4256385"/>
                        <a:ext cx="149225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908175" y="4779963"/>
          <a:ext cx="20097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11" imgW="889000" imgH="203200" progId="Equation.3">
                  <p:embed/>
                </p:oleObj>
              </mc:Choice>
              <mc:Fallback>
                <p:oleObj name="Equation" r:id="rId11" imgW="889000" imgH="203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779963"/>
                        <a:ext cx="200977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3840163" y="4762500"/>
          <a:ext cx="19224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Equation" r:id="rId13" imgW="850900" imgH="215900" progId="Equation.3">
                  <p:embed/>
                </p:oleObj>
              </mc:Choice>
              <mc:Fallback>
                <p:oleObj name="Equation" r:id="rId13" imgW="850900" imgH="2159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762500"/>
                        <a:ext cx="1922462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728026" y="4746209"/>
          <a:ext cx="14922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15" imgW="660400" imgH="215900" progId="Equation.3">
                  <p:embed/>
                </p:oleObj>
              </mc:Choice>
              <mc:Fallback>
                <p:oleObj name="Equation" r:id="rId15" imgW="660400" imgH="2159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026" y="4746209"/>
                        <a:ext cx="149225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2618214" y="5302250"/>
          <a:ext cx="1428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17" imgW="63500" imgH="139700" progId="Equation.3">
                  <p:embed/>
                </p:oleObj>
              </mc:Choice>
              <mc:Fallback>
                <p:oleObj name="Equation" r:id="rId17" imgW="63500" imgH="139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214" y="5302250"/>
                        <a:ext cx="14287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1940961" y="5643047"/>
          <a:ext cx="20669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19" imgW="914400" imgH="215900" progId="Equation.3">
                  <p:embed/>
                </p:oleObj>
              </mc:Choice>
              <mc:Fallback>
                <p:oleObj name="Equation" r:id="rId19" imgW="914400" imgH="2159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961" y="5643047"/>
                        <a:ext cx="20669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7.4.2 (Example 6.4 version 4.0)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The questioned equality on the previous slide is, indeed, true; that is, matrix-matrix multiplication does what we want it to do </a:t>
            </a:r>
          </a:p>
          <a:p>
            <a:pPr marL="571500" indent="-571500"/>
            <a:r>
              <a:rPr lang="en-US" sz="2400" dirty="0" smtClean="0"/>
              <a:t>We illustrate this by, once again, finding the wetland composition vector after 2 decades: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1155228" y="3344049"/>
          <a:ext cx="38830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1993900" imgH="711200" progId="Equation.3">
                  <p:embed/>
                </p:oleObj>
              </mc:Choice>
              <mc:Fallback>
                <p:oleObj name="Equation" r:id="rId3" imgW="1993900" imgH="71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228" y="3344049"/>
                        <a:ext cx="388302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898215" y="4828322"/>
          <a:ext cx="47244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5" imgW="2425700" imgH="660400" progId="Equation.3">
                  <p:embed/>
                </p:oleObj>
              </mc:Choice>
              <mc:Fallback>
                <p:oleObj name="Equation" r:id="rId5" imgW="2425700" imgH="660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215" y="4828322"/>
                        <a:ext cx="47244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7.4.2 (Example 6.4 version 4.0)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We’ll calculate that product step by step for practice: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709546" y="2170113"/>
          <a:ext cx="55880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3" imgW="3352800" imgH="660400" progId="Equation.3">
                  <p:embed/>
                </p:oleObj>
              </mc:Choice>
              <mc:Fallback>
                <p:oleObj name="Equation" r:id="rId3" imgW="33528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546" y="2170113"/>
                        <a:ext cx="5588000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3569340" y="2149995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393913" y="2149996"/>
            <a:ext cx="787453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799223" y="2144527"/>
            <a:ext cx="1508749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688464" y="3684183"/>
          <a:ext cx="4129003" cy="431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5" imgW="1943100" imgH="203200" progId="Equation.3">
                  <p:embed/>
                </p:oleObj>
              </mc:Choice>
              <mc:Fallback>
                <p:oleObj name="Equation" r:id="rId5" imgW="19431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464" y="3684183"/>
                        <a:ext cx="4129003" cy="431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ame 17"/>
          <p:cNvSpPr/>
          <p:nvPr/>
        </p:nvSpPr>
        <p:spPr>
          <a:xfrm>
            <a:off x="1687160" y="3650026"/>
            <a:ext cx="4138425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4240100" y="2146899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6414566" y="2146900"/>
            <a:ext cx="394261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6916859" y="2130846"/>
            <a:ext cx="394261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4846065" y="2130845"/>
            <a:ext cx="26517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698315" y="4290113"/>
          <a:ext cx="4129003" cy="431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7" imgW="1943100" imgH="203200" progId="Equation.3">
                  <p:embed/>
                </p:oleObj>
              </mc:Choice>
              <mc:Fallback>
                <p:oleObj name="Equation" r:id="rId7" imgW="19431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315" y="4290113"/>
                        <a:ext cx="4129003" cy="431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ame 29"/>
          <p:cNvSpPr/>
          <p:nvPr/>
        </p:nvSpPr>
        <p:spPr>
          <a:xfrm>
            <a:off x="1697011" y="4255956"/>
            <a:ext cx="4138425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712303" y="4843463"/>
          <a:ext cx="32654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9" imgW="1536700" imgH="203200" progId="Equation.3">
                  <p:embed/>
                </p:oleObj>
              </mc:Choice>
              <mc:Fallback>
                <p:oleObj name="Equation" r:id="rId9" imgW="15367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303" y="4843463"/>
                        <a:ext cx="32654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ame 31"/>
          <p:cNvSpPr/>
          <p:nvPr/>
        </p:nvSpPr>
        <p:spPr>
          <a:xfrm>
            <a:off x="1706862" y="4810054"/>
            <a:ext cx="3303794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1" grpId="1" animBg="1"/>
      <p:bldP spid="13" grpId="0" animBg="1"/>
      <p:bldP spid="13" grpId="1" animBg="1"/>
      <p:bldP spid="14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8" grpId="0" animBg="1"/>
      <p:bldP spid="30" grpId="0" animBg="1"/>
      <p:bldP spid="3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7.4.2 (Example 6.4 version 4.0)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We’ll calculate that product step by step for practice: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713723" y="2170113"/>
          <a:ext cx="58404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3" imgW="3505200" imgH="660400" progId="Equation.3">
                  <p:embed/>
                </p:oleObj>
              </mc:Choice>
              <mc:Fallback>
                <p:oleObj name="Equation" r:id="rId3" imgW="35052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723" y="2170113"/>
                        <a:ext cx="584041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3569340" y="2149995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406872" y="2525778"/>
            <a:ext cx="787453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799223" y="2507351"/>
            <a:ext cx="1508749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681873" y="3684588"/>
          <a:ext cx="4533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5" imgW="2133600" imgH="203200" progId="Equation.3">
                  <p:embed/>
                </p:oleObj>
              </mc:Choice>
              <mc:Fallback>
                <p:oleObj name="Equation" r:id="rId5" imgW="21336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873" y="3684588"/>
                        <a:ext cx="4533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ame 17"/>
          <p:cNvSpPr/>
          <p:nvPr/>
        </p:nvSpPr>
        <p:spPr>
          <a:xfrm>
            <a:off x="1687160" y="3650026"/>
            <a:ext cx="4507165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4240100" y="2146899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6323853" y="2522682"/>
            <a:ext cx="774432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7201957" y="2532544"/>
            <a:ext cx="394261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4846065" y="2130845"/>
            <a:ext cx="26517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678439" y="4289425"/>
          <a:ext cx="4533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7" imgW="2133600" imgH="203200" progId="Equation.3">
                  <p:embed/>
                </p:oleObj>
              </mc:Choice>
              <mc:Fallback>
                <p:oleObj name="Equation" r:id="rId7" imgW="21336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439" y="4289425"/>
                        <a:ext cx="4533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ame 29"/>
          <p:cNvSpPr/>
          <p:nvPr/>
        </p:nvSpPr>
        <p:spPr>
          <a:xfrm>
            <a:off x="1697011" y="4255956"/>
            <a:ext cx="4497314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718644" y="4843463"/>
          <a:ext cx="367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9" imgW="1727200" imgH="203200" progId="Equation.3">
                  <p:embed/>
                </p:oleObj>
              </mc:Choice>
              <mc:Fallback>
                <p:oleObj name="Equation" r:id="rId9" imgW="17272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644" y="4843463"/>
                        <a:ext cx="3670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ame 31"/>
          <p:cNvSpPr/>
          <p:nvPr/>
        </p:nvSpPr>
        <p:spPr>
          <a:xfrm>
            <a:off x="1706862" y="4810054"/>
            <a:ext cx="3700010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1" grpId="1" animBg="1"/>
      <p:bldP spid="13" grpId="0" animBg="1"/>
      <p:bldP spid="13" grpId="1" animBg="1"/>
      <p:bldP spid="14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8" grpId="0" animBg="1"/>
      <p:bldP spid="30" grpId="0" animBg="1"/>
      <p:bldP spid="3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7.4.2 (Example 6.4 version 4.0)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We’ll calculate that product step by step for practice: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713723" y="2170113"/>
          <a:ext cx="58404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3" imgW="3505200" imgH="660400" progId="Equation.3">
                  <p:embed/>
                </p:oleObj>
              </mc:Choice>
              <mc:Fallback>
                <p:oleObj name="Equation" r:id="rId3" imgW="35052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723" y="2170113"/>
                        <a:ext cx="584041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3569340" y="2149995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406872" y="2901560"/>
            <a:ext cx="787453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799223" y="2883133"/>
            <a:ext cx="1508749" cy="384042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702419" y="3684588"/>
          <a:ext cx="4075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5" imgW="1917700" imgH="203200" progId="Equation.3">
                  <p:embed/>
                </p:oleObj>
              </mc:Choice>
              <mc:Fallback>
                <p:oleObj name="Equation" r:id="rId5" imgW="19177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419" y="3684588"/>
                        <a:ext cx="40751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ame 17"/>
          <p:cNvSpPr/>
          <p:nvPr/>
        </p:nvSpPr>
        <p:spPr>
          <a:xfrm>
            <a:off x="1687160" y="3650026"/>
            <a:ext cx="4090371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4240100" y="2146899"/>
            <a:ext cx="44805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6349771" y="2911422"/>
            <a:ext cx="774432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7201957" y="2934242"/>
            <a:ext cx="394261" cy="3279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4846065" y="2130845"/>
            <a:ext cx="265175" cy="1133851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712203" y="4289425"/>
          <a:ext cx="4075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7" imgW="1917700" imgH="203200" progId="Equation.3">
                  <p:embed/>
                </p:oleObj>
              </mc:Choice>
              <mc:Fallback>
                <p:oleObj name="Equation" r:id="rId7" imgW="19177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203" y="4289425"/>
                        <a:ext cx="40751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ame 29"/>
          <p:cNvSpPr/>
          <p:nvPr/>
        </p:nvSpPr>
        <p:spPr>
          <a:xfrm>
            <a:off x="1697011" y="4255956"/>
            <a:ext cx="4090304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714601" y="4843463"/>
          <a:ext cx="32115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9" imgW="1511300" imgH="203200" progId="Equation.3">
                  <p:embed/>
                </p:oleObj>
              </mc:Choice>
              <mc:Fallback>
                <p:oleObj name="Equation" r:id="rId9" imgW="15113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601" y="4843463"/>
                        <a:ext cx="32115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ame 31"/>
          <p:cNvSpPr/>
          <p:nvPr/>
        </p:nvSpPr>
        <p:spPr>
          <a:xfrm>
            <a:off x="1706862" y="4810054"/>
            <a:ext cx="3219251" cy="484234"/>
          </a:xfrm>
          <a:prstGeom prst="frame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1" grpId="1" animBg="1"/>
      <p:bldP spid="13" grpId="0" animBg="1"/>
      <p:bldP spid="13" grpId="1" animBg="1"/>
      <p:bldP spid="14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8" grpId="0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These equations are written succinctly as: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This last equation needs to be justified; that is, does matrix-vector multiplication accomplish here what we need?</a:t>
            </a:r>
          </a:p>
          <a:p>
            <a:pPr marL="571500" indent="-571500"/>
            <a:r>
              <a:rPr lang="en-US" sz="2400" dirty="0" smtClean="0"/>
              <a:t>In some sense, this is the wrong question- we should </a:t>
            </a:r>
            <a:r>
              <a:rPr lang="en-US" sz="2400" i="1" dirty="0" smtClean="0"/>
              <a:t>define </a:t>
            </a:r>
            <a:r>
              <a:rPr lang="en-US" sz="2400" dirty="0" smtClean="0"/>
              <a:t>some operation that does what we want; it just so turns out that the operation we want is what we call matrix multiplication.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18344" y="1898134"/>
          <a:ext cx="64785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3327400" imgH="685800" progId="Equation.3">
                  <p:embed/>
                </p:oleObj>
              </mc:Choice>
              <mc:Fallback>
                <p:oleObj name="Equation" r:id="rId3" imgW="332740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344" y="1898134"/>
                        <a:ext cx="6478587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Example 7.4.2 (Example 6.4 version 4.0)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Now back to the problem: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												  Just as before!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 smtClean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1155228" y="1776131"/>
          <a:ext cx="38830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3" imgW="1993900" imgH="711200" progId="Equation.3">
                  <p:embed/>
                </p:oleObj>
              </mc:Choice>
              <mc:Fallback>
                <p:oleObj name="Equation" r:id="rId3" imgW="1993900" imgH="71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228" y="1776131"/>
                        <a:ext cx="388302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5256568" y="4683125"/>
          <a:ext cx="13604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Equation" r:id="rId5" imgW="698500" imgH="660400" progId="Equation.3">
                  <p:embed/>
                </p:oleObj>
              </mc:Choice>
              <mc:Fallback>
                <p:oleObj name="Equation" r:id="rId5" imgW="698500" imgH="660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568" y="4683125"/>
                        <a:ext cx="1360488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898215" y="3260404"/>
          <a:ext cx="47244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7" imgW="2425700" imgH="660400" progId="Equation.3">
                  <p:embed/>
                </p:oleObj>
              </mc:Choice>
              <mc:Fallback>
                <p:oleObj name="Equation" r:id="rId7" imgW="24257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215" y="3260404"/>
                        <a:ext cx="472440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1901057" y="4683125"/>
          <a:ext cx="33639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9" imgW="1727200" imgH="660400" progId="Equation.3">
                  <p:embed/>
                </p:oleObj>
              </mc:Choice>
              <mc:Fallback>
                <p:oleObj name="Equation" r:id="rId9" imgW="1727200" imgH="660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057" y="4683125"/>
                        <a:ext cx="3363913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800" dirty="0" smtClean="0"/>
              <a:t>Example 7.5 (Example 6.5 version 2.0)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 Recall: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716" y="1350961"/>
            <a:ext cx="4749438" cy="2631439"/>
          </a:xfrm>
          <a:prstGeom prst="rect">
            <a:avLst/>
          </a:prstGeom>
        </p:spPr>
      </p:pic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927350" y="4544339"/>
          <a:ext cx="29686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4" imgW="1206500" imgH="660400" progId="Equation.3">
                  <p:embed/>
                </p:oleObj>
              </mc:Choice>
              <mc:Fallback>
                <p:oleObj name="Equation" r:id="rId4" imgW="12065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544339"/>
                        <a:ext cx="2968625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800" dirty="0" smtClean="0"/>
              <a:t>Example 7.5 (Example 6.5 version 2.0)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We find the wetland composition after 2 decades for this more complex ecological succession model: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Let’s use MATLAB to do the heavy lifting this time: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088440" y="2086273"/>
          <a:ext cx="4278313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3" imgW="2197100" imgH="711200" progId="Equation.3">
                  <p:embed/>
                </p:oleObj>
              </mc:Choice>
              <mc:Fallback>
                <p:oleObj name="Equation" r:id="rId3" imgW="2197100" imgH="71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440" y="2086273"/>
                        <a:ext cx="4278313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828115" y="3648333"/>
          <a:ext cx="55911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5" imgW="2870200" imgH="660400" progId="Equation.3">
                  <p:embed/>
                </p:oleObj>
              </mc:Choice>
              <mc:Fallback>
                <p:oleObj name="Equation" r:id="rId5" imgW="28702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115" y="3648333"/>
                        <a:ext cx="55911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800" dirty="0" smtClean="0"/>
              <a:t>Example 7.5 (Example 6.5 version 2.0)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283058"/>
            <a:ext cx="8051800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800" dirty="0" smtClean="0"/>
              <a:t>Example 7.5 (Example 6.5 version 2.0)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 And we have: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088440" y="1853029"/>
          <a:ext cx="4278313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3" imgW="2197100" imgH="711200" progId="Equation.3">
                  <p:embed/>
                </p:oleObj>
              </mc:Choice>
              <mc:Fallback>
                <p:oleObj name="Equation" r:id="rId3" imgW="2197100" imgH="71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440" y="1853029"/>
                        <a:ext cx="4278313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830723" y="3389313"/>
          <a:ext cx="40322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5" imgW="2070100" imgH="660400" progId="Equation.3">
                  <p:embed/>
                </p:oleObj>
              </mc:Choice>
              <mc:Fallback>
                <p:oleObj name="Equation" r:id="rId5" imgW="2070100" imgH="660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723" y="3389313"/>
                        <a:ext cx="403225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822777" y="4827588"/>
          <a:ext cx="12620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7" imgW="647700" imgH="660400" progId="Equation.3">
                  <p:embed/>
                </p:oleObj>
              </mc:Choice>
              <mc:Fallback>
                <p:oleObj name="Equation" r:id="rId7" imgW="6477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777" y="4827588"/>
                        <a:ext cx="1262062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800" dirty="0" smtClean="0"/>
              <a:t>Example 7.5 (Example 6.5 version 2.0)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264008"/>
            <a:ext cx="8051800" cy="500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431" y="4885156"/>
            <a:ext cx="273664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just as easy for MATLAB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to calculate the 100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power of a matrix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874660" y="5416426"/>
            <a:ext cx="881183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800" dirty="0" smtClean="0"/>
              <a:t>Example 7.5 (Example 6.5 version 2.0)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 Hence: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>
              <a:buNone/>
            </a:pPr>
            <a:r>
              <a:rPr lang="en-US" sz="2400" dirty="0" smtClean="0"/>
              <a:t>							What appears to be happening?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79475" y="1852613"/>
          <a:ext cx="4699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3" imgW="2413000" imgH="711200" progId="Equation.3">
                  <p:embed/>
                </p:oleObj>
              </mc:Choice>
              <mc:Fallback>
                <p:oleObj name="Equation" r:id="rId3" imgW="2413000" imgH="71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1852613"/>
                        <a:ext cx="46990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830723" y="3389313"/>
          <a:ext cx="40322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5" imgW="2070100" imgH="660400" progId="Equation.3">
                  <p:embed/>
                </p:oleObj>
              </mc:Choice>
              <mc:Fallback>
                <p:oleObj name="Equation" r:id="rId5" imgW="2070100" imgH="660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723" y="3389313"/>
                        <a:ext cx="403225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822777" y="4827588"/>
          <a:ext cx="12620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7" imgW="647700" imgH="660400" progId="Equation.3">
                  <p:embed/>
                </p:oleObj>
              </mc:Choice>
              <mc:Fallback>
                <p:oleObj name="Equation" r:id="rId7" imgW="6477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777" y="4827588"/>
                        <a:ext cx="1262062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800" dirty="0" smtClean="0"/>
              <a:t>Example 7.5 (Example 6.5 version 2.0)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Next week we will be writing an </a:t>
            </a:r>
            <a:r>
              <a:rPr lang="en-US" sz="2400" dirty="0" err="1" smtClean="0"/>
              <a:t>m-ﬁle</a:t>
            </a:r>
            <a:r>
              <a:rPr lang="en-US" sz="2400" dirty="0" smtClean="0"/>
              <a:t> that plots time series data for an ecological succession model</a:t>
            </a:r>
          </a:p>
          <a:p>
            <a:pPr marL="571500" indent="-571500"/>
            <a:r>
              <a:rPr lang="en-US" sz="2400" dirty="0" smtClean="0"/>
              <a:t>For this problem, the output for the first 100 decades 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2. </a:t>
            </a:r>
            <a:r>
              <a:rPr lang="en-US" dirty="0" smtClean="0"/>
              <a:t>(7.2) Applications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10" y="2508395"/>
            <a:ext cx="4929529" cy="369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Homework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Chapter 6: 6.2-6.6</a:t>
            </a:r>
          </a:p>
          <a:p>
            <a:pPr marL="571500" indent="-571500"/>
            <a:r>
              <a:rPr lang="en-US" sz="2400" dirty="0" smtClean="0"/>
              <a:t>Chapter 7</a:t>
            </a:r>
            <a:r>
              <a:rPr lang="en-US" sz="2400" smtClean="0"/>
              <a:t>: </a:t>
            </a:r>
            <a:r>
              <a:rPr lang="en-US" sz="2400" smtClean="0"/>
              <a:t>7.1-2, 7.4-7.8</a:t>
            </a:r>
            <a:endParaRPr lang="en-US" sz="2400" dirty="0" smtClean="0"/>
          </a:p>
          <a:p>
            <a:pPr marL="571500" indent="-571500"/>
            <a:r>
              <a:rPr lang="en-US" sz="2400" dirty="0" smtClean="0"/>
              <a:t>Quiz 3: Covers chapters 5, 6 and 7</a:t>
            </a:r>
          </a:p>
          <a:p>
            <a:pPr marL="971550" lvl="1" indent="-571500"/>
            <a:r>
              <a:rPr lang="en-US" sz="2000" dirty="0" smtClean="0"/>
              <a:t>Find the general solution for one of each of the three cases we considered</a:t>
            </a:r>
          </a:p>
          <a:p>
            <a:pPr marL="971550" lvl="1" indent="-571500"/>
            <a:r>
              <a:rPr lang="en-US" sz="2000" dirty="0" smtClean="0"/>
              <a:t>There will be a problem similar to Exercise 5.8</a:t>
            </a:r>
          </a:p>
          <a:p>
            <a:pPr marL="971550" lvl="1" indent="-571500"/>
            <a:r>
              <a:rPr lang="en-US" sz="2000" dirty="0" smtClean="0"/>
              <a:t>Given a flow diagram, construct the transfer matrix</a:t>
            </a:r>
          </a:p>
          <a:p>
            <a:pPr marL="971550" lvl="1" indent="-571500"/>
            <a:r>
              <a:rPr lang="en-US" sz="2000" dirty="0" smtClean="0"/>
              <a:t>Give an ecological interpretation of each entry of the transfer matrix</a:t>
            </a:r>
          </a:p>
          <a:p>
            <a:pPr marL="971550" lvl="1" indent="-571500"/>
            <a:r>
              <a:rPr lang="en-US" sz="2000" dirty="0" smtClean="0"/>
              <a:t>Construct an initial composition vector from given information</a:t>
            </a:r>
          </a:p>
          <a:p>
            <a:pPr marL="971550" lvl="1" indent="-571500"/>
            <a:r>
              <a:rPr lang="en-US" sz="2000" dirty="0" smtClean="0"/>
              <a:t>Formulate an equation for finding the composition vector after </a:t>
            </a:r>
            <a:r>
              <a:rPr lang="en-US" sz="2000" dirty="0" err="1" smtClean="0"/>
              <a:t>t</a:t>
            </a:r>
            <a:r>
              <a:rPr lang="en-US" sz="2000" dirty="0" smtClean="0"/>
              <a:t> time steps</a:t>
            </a:r>
          </a:p>
          <a:p>
            <a:pPr marL="971550" lvl="1" indent="-571500"/>
            <a:r>
              <a:rPr lang="en-US" sz="2000" dirty="0" smtClean="0"/>
              <a:t>Calculate (by hand) the composition vector after 1 and after 2 time steps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So, let’s look once again at the dynamic equations and describe the operation that will do the job: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706490" y="2189895"/>
          <a:ext cx="5181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3" imgW="2387600" imgH="203200" progId="Equation.3">
                  <p:embed/>
                </p:oleObj>
              </mc:Choice>
              <mc:Fallback>
                <p:oleObj name="Equation" r:id="rId3" imgW="23876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490" y="2189895"/>
                        <a:ext cx="5181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738240" y="2705833"/>
          <a:ext cx="5154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5" imgW="2374900" imgH="203200" progId="Equation.3">
                  <p:embed/>
                </p:oleObj>
              </mc:Choice>
              <mc:Fallback>
                <p:oleObj name="Equation" r:id="rId5" imgW="23749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40" y="2705833"/>
                        <a:ext cx="51546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684265" y="3229708"/>
          <a:ext cx="51800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7" imgW="2387600" imgH="203200" progId="Equation.3">
                  <p:embed/>
                </p:oleObj>
              </mc:Choice>
              <mc:Fallback>
                <p:oleObj name="Equation" r:id="rId7" imgW="23876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265" y="3229708"/>
                        <a:ext cx="51800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So, let’s look once again at the dynamic equations and describe the operation that will do the job: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Notice that we will need each entry of the first column of our transfer matrix to be multiplied by       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706490" y="2189895"/>
          <a:ext cx="5181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2387600" imgH="203200" progId="Equation.3">
                  <p:embed/>
                </p:oleObj>
              </mc:Choice>
              <mc:Fallback>
                <p:oleObj name="Equation" r:id="rId3" imgW="2387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490" y="2189895"/>
                        <a:ext cx="5181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738240" y="2705833"/>
          <a:ext cx="5154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5" imgW="2374900" imgH="203200" progId="Equation.3">
                  <p:embed/>
                </p:oleObj>
              </mc:Choice>
              <mc:Fallback>
                <p:oleObj name="Equation" r:id="rId5" imgW="23749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40" y="2705833"/>
                        <a:ext cx="51546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684265" y="3229708"/>
          <a:ext cx="51800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7" imgW="2387600" imgH="203200" progId="Equation.3">
                  <p:embed/>
                </p:oleObj>
              </mc:Choice>
              <mc:Fallback>
                <p:oleObj name="Equation" r:id="rId7" imgW="23876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265" y="3229708"/>
                        <a:ext cx="51800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ame 7"/>
          <p:cNvSpPr/>
          <p:nvPr/>
        </p:nvSpPr>
        <p:spPr>
          <a:xfrm>
            <a:off x="2954589" y="2138063"/>
            <a:ext cx="647209" cy="1535268"/>
          </a:xfrm>
          <a:prstGeom prst="frame">
            <a:avLst>
              <a:gd name="adj1" fmla="val 2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83255" y="4198375"/>
          <a:ext cx="530730" cy="40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9" imgW="266700" imgH="203200" progId="Equation.3">
                  <p:embed/>
                </p:oleObj>
              </mc:Choice>
              <mc:Fallback>
                <p:oleObj name="Equation" r:id="rId9" imgW="2667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55" y="4198375"/>
                        <a:ext cx="530730" cy="404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12040" y="4679666"/>
          <a:ext cx="2336916" cy="153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11" imgW="1003300" imgH="660400" progId="Equation.3">
                  <p:embed/>
                </p:oleObj>
              </mc:Choice>
              <mc:Fallback>
                <p:oleObj name="Equation" r:id="rId11" imgW="1003300" imgH="660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40" y="4679666"/>
                        <a:ext cx="2336916" cy="1538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2951481" y="4700651"/>
            <a:ext cx="647209" cy="1498692"/>
          </a:xfrm>
          <a:prstGeom prst="frame">
            <a:avLst>
              <a:gd name="adj1" fmla="val 2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So, let’s look once again at the dynamic equations and describe the operation that will do the job: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And we need each entry of the second column of our transfer matrix to be multiplied by      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706490" y="2189895"/>
          <a:ext cx="5181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3" imgW="2387600" imgH="203200" progId="Equation.3">
                  <p:embed/>
                </p:oleObj>
              </mc:Choice>
              <mc:Fallback>
                <p:oleObj name="Equation" r:id="rId3" imgW="2387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490" y="2189895"/>
                        <a:ext cx="5181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738240" y="2705833"/>
          <a:ext cx="5154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5" imgW="2374900" imgH="203200" progId="Equation.3">
                  <p:embed/>
                </p:oleObj>
              </mc:Choice>
              <mc:Fallback>
                <p:oleObj name="Equation" r:id="rId5" imgW="23749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40" y="2705833"/>
                        <a:ext cx="51546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684265" y="3229708"/>
          <a:ext cx="51800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7" imgW="2387600" imgH="203200" progId="Equation.3">
                  <p:embed/>
                </p:oleObj>
              </mc:Choice>
              <mc:Fallback>
                <p:oleObj name="Equation" r:id="rId7" imgW="23876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265" y="3229708"/>
                        <a:ext cx="51800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ame 7"/>
          <p:cNvSpPr/>
          <p:nvPr/>
        </p:nvSpPr>
        <p:spPr>
          <a:xfrm>
            <a:off x="4354161" y="2138063"/>
            <a:ext cx="647209" cy="1535268"/>
          </a:xfrm>
          <a:prstGeom prst="frame">
            <a:avLst>
              <a:gd name="adj1" fmla="val 2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51697" y="4198938"/>
          <a:ext cx="504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9" imgW="254000" imgH="203200" progId="Equation.3">
                  <p:embed/>
                </p:oleObj>
              </mc:Choice>
              <mc:Fallback>
                <p:oleObj name="Equation" r:id="rId9" imgW="2540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697" y="4198938"/>
                        <a:ext cx="5048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12040" y="4679666"/>
          <a:ext cx="2336916" cy="153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11" imgW="1003300" imgH="660400" progId="Equation.3">
                  <p:embed/>
                </p:oleObj>
              </mc:Choice>
              <mc:Fallback>
                <p:oleObj name="Equation" r:id="rId11" imgW="1003300" imgH="660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40" y="4679666"/>
                        <a:ext cx="2336916" cy="1538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3871570" y="4700651"/>
            <a:ext cx="647209" cy="1498692"/>
          </a:xfrm>
          <a:prstGeom prst="frame">
            <a:avLst>
              <a:gd name="adj1" fmla="val 2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So, let’s look once again at the dynamic equations and describe the operation that will do the job: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Finally, we need each entry of the third column of our transfer matrix to be multiplied by       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706490" y="2189895"/>
          <a:ext cx="5181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2387600" imgH="203200" progId="Equation.3">
                  <p:embed/>
                </p:oleObj>
              </mc:Choice>
              <mc:Fallback>
                <p:oleObj name="Equation" r:id="rId3" imgW="2387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490" y="2189895"/>
                        <a:ext cx="5181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738240" y="2705833"/>
          <a:ext cx="5154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2374900" imgH="203200" progId="Equation.3">
                  <p:embed/>
                </p:oleObj>
              </mc:Choice>
              <mc:Fallback>
                <p:oleObj name="Equation" r:id="rId5" imgW="23749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40" y="2705833"/>
                        <a:ext cx="51546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684265" y="3229708"/>
          <a:ext cx="51800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7" imgW="2387600" imgH="203200" progId="Equation.3">
                  <p:embed/>
                </p:oleObj>
              </mc:Choice>
              <mc:Fallback>
                <p:oleObj name="Equation" r:id="rId7" imgW="23876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265" y="3229708"/>
                        <a:ext cx="51800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ame 7"/>
          <p:cNvSpPr/>
          <p:nvPr/>
        </p:nvSpPr>
        <p:spPr>
          <a:xfrm>
            <a:off x="5701897" y="2138063"/>
            <a:ext cx="647209" cy="1535268"/>
          </a:xfrm>
          <a:prstGeom prst="frame">
            <a:avLst>
              <a:gd name="adj1" fmla="val 2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77899" y="4198938"/>
          <a:ext cx="555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9" imgW="279400" imgH="203200" progId="Equation.3">
                  <p:embed/>
                </p:oleObj>
              </mc:Choice>
              <mc:Fallback>
                <p:oleObj name="Equation" r:id="rId9" imgW="2794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899" y="4198938"/>
                        <a:ext cx="5556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12040" y="4679666"/>
          <a:ext cx="2336916" cy="153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11" imgW="1003300" imgH="660400" progId="Equation.3">
                  <p:embed/>
                </p:oleObj>
              </mc:Choice>
              <mc:Fallback>
                <p:oleObj name="Equation" r:id="rId11" imgW="1003300" imgH="660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40" y="4679666"/>
                        <a:ext cx="2336916" cy="1538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4584315" y="4700651"/>
            <a:ext cx="647209" cy="1498692"/>
          </a:xfrm>
          <a:prstGeom prst="frame">
            <a:avLst>
              <a:gd name="adj1" fmla="val 2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So, we simply decide to let this: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mean this: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82973" y="1881005"/>
          <a:ext cx="2908473" cy="138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3" imgW="1435100" imgH="685800" progId="Equation.3">
                  <p:embed/>
                </p:oleObj>
              </mc:Choice>
              <mc:Fallback>
                <p:oleObj name="Equation" r:id="rId3" imgW="1435100" imgH="685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973" y="1881005"/>
                        <a:ext cx="2908473" cy="13898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370013" y="4067175"/>
          <a:ext cx="3938587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5" imgW="1943100" imgH="685800" progId="Equation.3">
                  <p:embed/>
                </p:oleObj>
              </mc:Choice>
              <mc:Fallback>
                <p:oleObj name="Equation" r:id="rId5" imgW="1943100" imgH="685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4067175"/>
                        <a:ext cx="3938587" cy="138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570149"/>
            <a:ext cx="8229600" cy="492405"/>
          </a:xfrm>
        </p:spPr>
        <p:txBody>
          <a:bodyPr anchor="ctr">
            <a:noAutofit/>
          </a:bodyPr>
          <a:lstStyle/>
          <a:p>
            <a:pPr algn="l"/>
            <a:r>
              <a:rPr lang="en-US" sz="2600" dirty="0" smtClean="0"/>
              <a:t>Motivation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2"/>
            <a:ext cx="8229600" cy="51054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/>
            <a:r>
              <a:rPr lang="en-US" sz="2400" dirty="0" smtClean="0"/>
              <a:t>And we’ll have what we want:</a:t>
            </a:r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endParaRPr lang="en-US" sz="2400" dirty="0" smtClean="0"/>
          </a:p>
          <a:p>
            <a:pPr marL="571500" indent="-571500"/>
            <a:r>
              <a:rPr lang="en-US" sz="2400" dirty="0" smtClean="0"/>
              <a:t>But this is precisely the way that matrix-vector multiplication is defined!</a:t>
            </a:r>
          </a:p>
          <a:p>
            <a:pPr marL="571500" indent="-571500"/>
            <a:r>
              <a:rPr lang="en-US" sz="2400" dirty="0" smtClean="0"/>
              <a:t>If we look a bit closer, we can see two different points of view, or two different ways to think about this operation: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95" y="220285"/>
            <a:ext cx="816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dirty="0">
                <a:solidFill>
                  <a:prstClr val="white"/>
                </a:solidFill>
              </a:rPr>
              <a:t>1.</a:t>
            </a:r>
            <a:r>
              <a:rPr lang="en-US" dirty="0" smtClean="0">
                <a:solidFill>
                  <a:prstClr val="white"/>
                </a:solidFill>
              </a:rPr>
              <a:t> (7.1) Matrix Arithmetic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166813" y="1865313"/>
          <a:ext cx="5199062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3" imgW="2565400" imgH="685800" progId="Equation.3">
                  <p:embed/>
                </p:oleObj>
              </mc:Choice>
              <mc:Fallback>
                <p:oleObj name="Equation" r:id="rId3" imgW="256540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1865313"/>
                        <a:ext cx="5199062" cy="1389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7826</TotalTime>
  <Words>1549</Words>
  <Application>Microsoft Macintosh PowerPoint</Application>
  <PresentationFormat>On-screen Show (4:3)</PresentationFormat>
  <Paragraphs>271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1_Office Theme</vt:lpstr>
      <vt:lpstr>Equation</vt:lpstr>
      <vt:lpstr>Chapter 7: Matrix Algebra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PowerPoint Presentation</vt:lpstr>
      <vt:lpstr>PowerPoint Presentation</vt:lpstr>
      <vt:lpstr>Matrix Multiplication</vt:lpstr>
      <vt:lpstr>Matrix Multiplication</vt:lpstr>
      <vt:lpstr>Matrix Multiplication</vt:lpstr>
      <vt:lpstr>Matrix Multiplication</vt:lpstr>
      <vt:lpstr>Matrix Multiplication</vt:lpstr>
      <vt:lpstr>Matrix Multiplication</vt:lpstr>
      <vt:lpstr>Matrix Multiplication</vt:lpstr>
      <vt:lpstr>Example 7.4.1 (Example 6.4 version 3.0)</vt:lpstr>
      <vt:lpstr>Example 7.4.1 (Example 6.4 version 3.0)</vt:lpstr>
      <vt:lpstr>PowerPoint Presentation</vt:lpstr>
      <vt:lpstr>PowerPoint Presentation</vt:lpstr>
      <vt:lpstr>Example 7.4.2 (Example 6.4 version 4.0)</vt:lpstr>
      <vt:lpstr>Example 7.4.2 (Example 6.4 version 4.0)</vt:lpstr>
      <vt:lpstr>Example 7.4.2 (Example 6.4 version 4.0)</vt:lpstr>
      <vt:lpstr>Example 7.4.2 (Example 6.4 version 4.0)</vt:lpstr>
      <vt:lpstr>Example 7.4.2 (Example 6.4 version 4.0)</vt:lpstr>
      <vt:lpstr>Example 7.5 (Example 6.5 version 2.0)</vt:lpstr>
      <vt:lpstr>Example 7.5 (Example 6.5 version 2.0)</vt:lpstr>
      <vt:lpstr>Example 7.5 (Example 6.5 version 2.0)</vt:lpstr>
      <vt:lpstr>Example 7.5 (Example 6.5 version 2.0)</vt:lpstr>
      <vt:lpstr>Example 7.5 (Example 6.5 version 2.0)</vt:lpstr>
      <vt:lpstr>Example 7.5 (Example 6.5 version 2.0)</vt:lpstr>
      <vt:lpstr>Example 7.5 (Example 6.5 version 2.0)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Matrix Algebra</dc:title>
  <dc:creator>Jason Bintz</dc:creator>
  <cp:lastModifiedBy>Jason</cp:lastModifiedBy>
  <cp:revision>80</cp:revision>
  <dcterms:created xsi:type="dcterms:W3CDTF">2013-02-21T13:39:59Z</dcterms:created>
  <dcterms:modified xsi:type="dcterms:W3CDTF">2014-02-20T13:44:56Z</dcterms:modified>
</cp:coreProperties>
</file>