
<file path=[Content_Types].xml><?xml version="1.0" encoding="utf-8"?>
<Types xmlns="http://schemas.openxmlformats.org/package/2006/content-types">
  <Override PartName="/ppt/slides/slide22.xml" ContentType="application/vnd.openxmlformats-officedocument.presentationml.slide+xml"/>
  <Override PartName="/ppt/slides/slide28.xml" ContentType="application/vnd.openxmlformats-officedocument.presentationml.slide+xml"/>
  <Override PartName="/ppt/embeddings/Microsoft_Equation22.bin" ContentType="application/vnd.openxmlformats-officedocument.oleObject"/>
  <Override PartName="/docProps/app.xml" ContentType="application/vnd.openxmlformats-officedocument.extended-properties+xml"/>
  <Override PartName="/ppt/slides/slide30.xml" ContentType="application/vnd.openxmlformats-officedocument.presentationml.slide+xml"/>
  <Override PartName="/ppt/embeddings/Microsoft_Equation29.bin" ContentType="application/vnd.openxmlformats-officedocument.oleObject"/>
  <Override PartName="/ppt/slides/slide11.xml" ContentType="application/vnd.openxmlformats-officedocument.presentationml.slide+xml"/>
  <Override PartName="/ppt/slides/slide18.xml" ContentType="application/vnd.openxmlformats-officedocument.presentationml.slide+xml"/>
  <Override PartName="/ppt/embeddings/Microsoft_Equation39.bin" ContentType="application/vnd.openxmlformats-officedocument.oleObject"/>
  <Override PartName="/ppt/embeddings/Microsoft_Equation8.bin" ContentType="application/vnd.openxmlformats-officedocument.oleObject"/>
  <Override PartName="/ppt/slides/slide21.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embeddings/Microsoft_Equation20.bin" ContentType="application/vnd.openxmlformats-officedocument.oleObject"/>
  <Override PartName="/ppt/embeddings/Microsoft_Equation12.bin" ContentType="application/vnd.openxmlformats-officedocument.oleObject"/>
  <Override PartName="/ppt/embeddings/Microsoft_Equation36.bin" ContentType="application/vnd.openxmlformats-officedocument.oleObject"/>
  <Override PartName="/ppt/embeddings/Microsoft_Equation42.bin" ContentType="application/vnd.openxmlformats-officedocument.oleObject"/>
  <Override PartName="/ppt/embeddings/Microsoft_Equation19.bin" ContentType="application/vnd.openxmlformats-officedocument.oleObject"/>
  <Override PartName="/ppt/embeddings/Microsoft_Equation11.bin" ContentType="application/vnd.openxmlformats-officedocument.oleObject"/>
  <Override PartName="/ppt/embeddings/Microsoft_Equation4.bin" ContentType="application/vnd.openxmlformats-officedocument.oleObject"/>
  <Override PartName="/ppt/slides/slide13.xml" ContentType="application/vnd.openxmlformats-officedocument.presentationml.slide+xml"/>
  <Override PartName="/ppt/embeddings/Microsoft_Equation23.bin" ContentType="application/vnd.openxmlformats-officedocument.oleObject"/>
  <Override PartName="/ppt/embeddings/Microsoft_Equation5.bin" ContentType="application/vnd.openxmlformats-officedocument.oleObject"/>
  <Default Extension="pict" ContentType="image/pict"/>
  <Override PartName="/ppt/slides/slide20.xml" ContentType="application/vnd.openxmlformats-officedocument.presentationml.slide+xml"/>
  <Override PartName="/ppt/slides/slide17.xml" ContentType="application/vnd.openxmlformats-officedocument.presentationml.slide+xml"/>
  <Override PartName="/ppt/embeddings/Microsoft_Equation18.bin" ContentType="application/vnd.openxmlformats-officedocument.oleObject"/>
  <Override PartName="/ppt/notesSlides/notesSlide1.xml" ContentType="application/vnd.openxmlformats-officedocument.presentationml.notes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png" ContentType="image/png"/>
  <Override PartName="/ppt/embeddings/Microsoft_Equation1.bin" ContentType="application/vnd.openxmlformats-officedocument.oleObject"/>
  <Override PartName="/ppt/slides/slide27.xml" ContentType="application/vnd.openxmlformats-officedocument.presentationml.slide+xml"/>
  <Override PartName="/docProps/core.xml" ContentType="application/vnd.openxmlformats-package.core-properties+xml"/>
  <Override PartName="/ppt/embeddings/Microsoft_Equation24.bin" ContentType="application/vnd.openxmlformats-officedocument.oleObject"/>
  <Override PartName="/ppt/embeddings/Microsoft_Equation30.bin" ContentType="application/vnd.openxmlformats-officedocument.oleObject"/>
  <Override PartName="/ppt/slides/slide31.xml" ContentType="application/vnd.openxmlformats-officedocument.presentationml.slide+xml"/>
  <Default Extension="bin" ContentType="application/vnd.openxmlformats-officedocument.presentationml.printerSettings"/>
  <Override PartName="/ppt/embeddings/Microsoft_Equation3.bin" ContentType="application/vnd.openxmlformats-officedocument.oleObject"/>
  <Override PartName="/ppt/embeddings/Microsoft_Equation41.bin" ContentType="application/vnd.openxmlformats-officedocument.oleObject"/>
  <Override PartName="/ppt/slides/slide19.xml" ContentType="application/vnd.openxmlformats-officedocument.presentationml.slide+xml"/>
  <Override PartName="/ppt/slides/slide12.xml" ContentType="application/vnd.openxmlformats-officedocument.presentationml.slide+xml"/>
  <Override PartName="/ppt/theme/theme2.xml" ContentType="application/vnd.openxmlformats-officedocument.theme+xml"/>
  <Override PartName="/ppt/embeddings/Microsoft_Equation15.bin" ContentType="application/vnd.openxmlformats-officedocument.oleObject"/>
  <Override PartName="/ppt/slides/slide2.xml" ContentType="application/vnd.openxmlformats-officedocument.presentationml.slide+xml"/>
  <Override PartName="/ppt/embeddings/Microsoft_Equation38.bin" ContentType="application/vnd.openxmlformats-officedocument.oleObject"/>
  <Override PartName="/ppt/embeddings/Microsoft_Equation28.bin" ContentType="application/vnd.openxmlformats-officedocument.oleObject"/>
  <Override PartName="/ppt/slides/slide35.xml" ContentType="application/vnd.openxmlformats-officedocument.presentationml.slide+xml"/>
  <Override PartName="/ppt/embeddings/Microsoft_Equation34.bin" ContentType="application/vnd.openxmlformats-officedocument.oleObject"/>
  <Override PartName="/ppt/embeddings/Microsoft_Equation44.bin" ContentType="application/vnd.openxmlformats-officedocument.oleObject"/>
  <Override PartName="/ppt/embeddings/Microsoft_Equation25.bin" ContentType="application/vnd.openxmlformats-officedocument.oleObject"/>
  <Override PartName="/ppt/embeddings/Microsoft_Equation35.bin" ContentType="application/vnd.openxmlformats-officedocument.oleObject"/>
  <Override PartName="/ppt/embeddings/Microsoft_Equation43.bin" ContentType="application/vnd.openxmlformats-officedocument.oleObject"/>
  <Override PartName="/ppt/embeddings/Microsoft_Equation16.bin" ContentType="application/vnd.openxmlformats-officedocument.oleObject"/>
  <Default Extension="xml" ContentType="application/xml"/>
  <Override PartName="/ppt/embeddings/Microsoft_Equation14.bin" ContentType="application/vnd.openxmlformats-officedocument.oleObject"/>
  <Override PartName="/ppt/slides/slide26.xml" ContentType="application/vnd.openxmlformats-officedocument.presentationml.slide+xml"/>
  <Override PartName="/ppt/slideMasters/slideMaster1.xml" ContentType="application/vnd.openxmlformats-officedocument.presentationml.slideMaster+xml"/>
  <Override PartName="/ppt/embeddings/Microsoft_Equation33.bin" ContentType="application/vnd.openxmlformats-officedocument.oleObject"/>
  <Override PartName="/ppt/embeddings/Microsoft_Equation40.bin" ContentType="application/vnd.openxmlformats-officedocument.oleObject"/>
  <Override PartName="/ppt/slides/slide25.xml" ContentType="application/vnd.openxmlformats-officedocument.presentationml.slide+xml"/>
  <Override PartName="/ppt/embeddings/Microsoft_Equation2.bin" ContentType="application/vnd.openxmlformats-officedocument.oleObject"/>
  <Override PartName="/ppt/embeddings/Microsoft_Equation26.bin" ContentType="application/vnd.openxmlformats-officedocument.oleObject"/>
  <Override PartName="/ppt/slides/slide14.xml" ContentType="application/vnd.openxmlformats-officedocument.presentationml.slide+xml"/>
  <Override PartName="/ppt/embeddings/Microsoft_Equation10.bin" ContentType="application/vnd.openxmlformats-officedocument.oleObject"/>
  <Override PartName="/ppt/slides/slide34.xml" ContentType="application/vnd.openxmlformats-officedocument.presentationml.slide+xml"/>
  <Override PartName="/ppt/embeddings/Microsoft_Equation45.bin" ContentType="application/vnd.openxmlformats-officedocument.oleObject"/>
  <Override PartName="/ppt/embeddings/Microsoft_Equation7.bin" ContentType="application/vnd.openxmlformats-officedocument.oleObject"/>
  <Override PartName="/ppt/slideLayouts/slideLayout1.xml" ContentType="application/vnd.openxmlformats-officedocument.presentationml.slideLayout+xml"/>
  <Override PartName="/ppt/embeddings/Microsoft_Equation13.bin" ContentType="application/vnd.openxmlformats-officedocument.oleObject"/>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Default Extension="jpeg" ContentType="image/jpeg"/>
  <Override PartName="/ppt/embeddings/Microsoft_Equation31.bin" ContentType="application/vnd.openxmlformats-officedocument.oleObject"/>
  <Override PartName="/ppt/embeddings/Microsoft_Equation46.bin" ContentType="application/vnd.openxmlformats-officedocument.oleObject"/>
  <Override PartName="/ppt/slides/slide3.xml" ContentType="application/vnd.openxmlformats-officedocument.presentationml.slide+xml"/>
  <Override PartName="/ppt/slides/slide4.xml" ContentType="application/vnd.openxmlformats-officedocument.presentationml.slide+xml"/>
  <Override PartName="/ppt/embeddings/Microsoft_Equation27.bin" ContentType="application/vnd.openxmlformats-officedocument.oleObject"/>
  <Override PartName="/ppt/slides/slide8.xml" ContentType="application/vnd.openxmlformats-officedocument.presentationml.slide+xml"/>
  <Override PartName="/ppt/embeddings/Microsoft_Equation9.bin" ContentType="application/vnd.openxmlformats-officedocument.oleObject"/>
  <Override PartName="/ppt/slides/slide15.xml" ContentType="application/vnd.openxmlformats-officedocument.presentationml.slide+xml"/>
  <Override PartName="/ppt/embeddings/Microsoft_Equation37.bin" ContentType="application/vnd.openxmlformats-officedocument.oleObject"/>
  <Override PartName="/ppt/embeddings/Microsoft_Equation6.bin" ContentType="application/vnd.openxmlformats-officedocument.oleObject"/>
  <Override PartName="/ppt/embeddings/Microsoft_Equation32.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embeddings/Microsoft_Equation17.bin" ContentType="application/vnd.openxmlformats-officedocument.oleObject"/>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embeddings/Microsoft_Equation21.bin" ContentType="application/vnd.openxmlformats-officedocument.oleObject"/>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4" r:id="rId26"/>
    <p:sldId id="285" r:id="rId27"/>
    <p:sldId id="290" r:id="rId28"/>
    <p:sldId id="292" r:id="rId29"/>
    <p:sldId id="293" r:id="rId30"/>
    <p:sldId id="294" r:id="rId31"/>
    <p:sldId id="291" r:id="rId32"/>
    <p:sldId id="287" r:id="rId33"/>
    <p:sldId id="288" r:id="rId34"/>
    <p:sldId id="289" r:id="rId35"/>
    <p:sldId id="29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esProps" Target="presProps.xml"/><Relationship Id="rId40"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ableStyles" Target="tableStyle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interSettings" Target="printerSettings/printerSettings1.bin"/><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ict"/></Relationships>
</file>

<file path=ppt/drawings/_rels/vmlDrawing10.vml.rels><?xml version="1.0" encoding="UTF-8" standalone="yes"?>
<Relationships xmlns="http://schemas.openxmlformats.org/package/2006/relationships"><Relationship Id="rId6" Type="http://schemas.openxmlformats.org/officeDocument/2006/relationships/image" Target="../media/image26.pict"/><Relationship Id="rId4" Type="http://schemas.openxmlformats.org/officeDocument/2006/relationships/image" Target="../media/image24.pict"/><Relationship Id="rId1" Type="http://schemas.openxmlformats.org/officeDocument/2006/relationships/image" Target="../media/image21.pict"/><Relationship Id="rId2" Type="http://schemas.openxmlformats.org/officeDocument/2006/relationships/image" Target="../media/image22.pict"/><Relationship Id="rId3" Type="http://schemas.openxmlformats.org/officeDocument/2006/relationships/image" Target="../media/image23.pict"/><Relationship Id="rId5" Type="http://schemas.openxmlformats.org/officeDocument/2006/relationships/image" Target="../media/image25.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8.pict"/><Relationship Id="rId3" Type="http://schemas.openxmlformats.org/officeDocument/2006/relationships/image" Target="../media/image29.pict"/><Relationship Id="rId1" Type="http://schemas.openxmlformats.org/officeDocument/2006/relationships/image" Target="../media/image27.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pict"/></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3.pict"/><Relationship Id="rId1" Type="http://schemas.openxmlformats.org/officeDocument/2006/relationships/image" Target="../media/image32.pict"/></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5.pict"/><Relationship Id="rId1" Type="http://schemas.openxmlformats.org/officeDocument/2006/relationships/image" Target="../media/image34.pict"/></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7.pict"/><Relationship Id="rId1" Type="http://schemas.openxmlformats.org/officeDocument/2006/relationships/image" Target="../media/image36.pict"/></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pict"/></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pict"/></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pict"/></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pict"/><Relationship Id="rId1" Type="http://schemas.openxmlformats.org/officeDocument/2006/relationships/image" Target="../media/image3.pict"/></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2.pict"/></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2.pict"/></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3.pict"/></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5.pict"/></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7.pict"/></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pict"/><Relationship Id="rId1" Type="http://schemas.openxmlformats.org/officeDocument/2006/relationships/image" Target="../media/image5.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ict"/></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pict"/><Relationship Id="rId3" Type="http://schemas.openxmlformats.org/officeDocument/2006/relationships/image" Target="../media/image11.pict"/><Relationship Id="rId1" Type="http://schemas.openxmlformats.org/officeDocument/2006/relationships/image" Target="../media/image9.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ict"/></Relationships>
</file>

<file path=ppt/drawings/_rels/vmlDrawing8.vml.rels><?xml version="1.0" encoding="UTF-8" standalone="yes"?>
<Relationships xmlns="http://schemas.openxmlformats.org/package/2006/relationships"><Relationship Id="rId4" Type="http://schemas.openxmlformats.org/officeDocument/2006/relationships/image" Target="../media/image15.pict"/><Relationship Id="rId1" Type="http://schemas.openxmlformats.org/officeDocument/2006/relationships/image" Target="../media/image12.pict"/><Relationship Id="rId2" Type="http://schemas.openxmlformats.org/officeDocument/2006/relationships/image" Target="../media/image13.pict"/><Relationship Id="rId3" Type="http://schemas.openxmlformats.org/officeDocument/2006/relationships/image" Target="../media/image14.pict"/><Relationship Id="rId5" Type="http://schemas.openxmlformats.org/officeDocument/2006/relationships/image" Target="../media/image16.pict"/></Relationships>
</file>

<file path=ppt/drawings/_rels/vmlDrawing9.vml.rels><?xml version="1.0" encoding="UTF-8" standalone="yes"?>
<Relationships xmlns="http://schemas.openxmlformats.org/package/2006/relationships"><Relationship Id="rId4" Type="http://schemas.openxmlformats.org/officeDocument/2006/relationships/image" Target="../media/image20.pict"/><Relationship Id="rId1" Type="http://schemas.openxmlformats.org/officeDocument/2006/relationships/image" Target="../media/image17.pict"/><Relationship Id="rId2" Type="http://schemas.openxmlformats.org/officeDocument/2006/relationships/image" Target="../media/image18.pict"/><Relationship Id="rId3" Type="http://schemas.openxmlformats.org/officeDocument/2006/relationships/image" Target="../media/image19.pict"/><Relationship Id="rId5" Type="http://schemas.openxmlformats.org/officeDocument/2006/relationships/image" Target="../media/image16.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7B758A-7336-834A-90AE-65DD0B32F5FF}" type="datetimeFigureOut">
              <a:rPr lang="en-US" smtClean="0"/>
              <a:pPr/>
              <a:t>2/18/13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CA5193-3368-D743-A981-EE95E60499A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ED6735-FB99-194F-8AA0-1F566E95FDBB}" type="slidenum">
              <a:rPr lang="en-US" smtClean="0">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9C099-9ACC-9F41-8890-C6C65F966529}" type="datetime1">
              <a:rPr lang="en-US" smtClean="0">
                <a:solidFill>
                  <a:prstClr val="white">
                    <a:tint val="75000"/>
                  </a:prstClr>
                </a:solidFill>
              </a:rPr>
              <a:pPr/>
              <a:t>2/18/13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Epidemioogical Model for Clostridium Difficile Transmission in Healthcare Settings</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CCC88C96-81E6-D643-9017-EAF07C88A988}"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DB6A7-4691-3C4A-A823-D1BFBC0639B6}" type="datetime1">
              <a:rPr lang="en-US" smtClean="0">
                <a:solidFill>
                  <a:prstClr val="white">
                    <a:tint val="75000"/>
                  </a:prstClr>
                </a:solidFill>
              </a:rPr>
              <a:pPr/>
              <a:t>2/18/13</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white">
                    <a:tint val="75000"/>
                  </a:prstClr>
                </a:solidFill>
              </a:rPr>
              <a:t>Epidemioogical Model for Clostridium Difficile Transmission in Healthcare Settings</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88C96-81E6-D643-9017-EAF07C88A988}" type="slidenum">
              <a:rPr lang="en-US" smtClean="0">
                <a:solidFill>
                  <a:prstClr val="white">
                    <a:tint val="75000"/>
                  </a:prstClr>
                </a:solidFill>
              </a:rPr>
              <a:pPr/>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1"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oleObject" Target="../embeddings/Microsoft_Equation5.bin"/><Relationship Id="rId1" Type="http://schemas.openxmlformats.org/officeDocument/2006/relationships/vmlDrawing" Target="../drawings/vmlDrawing3.vml"/><Relationship Id="rId2" Type="http://schemas.openxmlformats.org/officeDocument/2006/relationships/slideLayout" Target="../slideLayouts/slideLayout1.xml"/><Relationship Id="rId3" Type="http://schemas.openxmlformats.org/officeDocument/2006/relationships/oleObject" Target="../embeddings/Microsoft_Equation4.bin"/></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3" Type="http://schemas.openxmlformats.org/officeDocument/2006/relationships/oleObject" Target="../embeddings/Microsoft_Equation6.bin"/><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3" Type="http://schemas.openxmlformats.org/officeDocument/2006/relationships/oleObject" Target="../embeddings/Microsoft_Equation7.bin"/><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4" Type="http://schemas.openxmlformats.org/officeDocument/2006/relationships/oleObject" Target="../embeddings/Microsoft_Equation9.bin"/><Relationship Id="rId1" Type="http://schemas.openxmlformats.org/officeDocument/2006/relationships/vmlDrawing" Target="../drawings/vmlDrawing6.vml"/><Relationship Id="rId2" Type="http://schemas.openxmlformats.org/officeDocument/2006/relationships/slideLayout" Target="../slideLayouts/slideLayout1.xml"/><Relationship Id="rId3" Type="http://schemas.openxmlformats.org/officeDocument/2006/relationships/oleObject" Target="../embeddings/Microsoft_Equation8.bin"/><Relationship Id="rId5" Type="http://schemas.openxmlformats.org/officeDocument/2006/relationships/oleObject" Target="../embeddings/Microsoft_Equation10.bin"/></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3" Type="http://schemas.openxmlformats.org/officeDocument/2006/relationships/oleObject" Target="../embeddings/Microsoft_Equation11.bin"/><Relationship Id="rId1" Type="http://schemas.openxmlformats.org/officeDocument/2006/relationships/vmlDrawing" Target="../drawings/vmlDrawing7.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oleObject" Target="../embeddings/Microsoft_Equation13.bin"/><Relationship Id="rId5" Type="http://schemas.openxmlformats.org/officeDocument/2006/relationships/oleObject" Target="../embeddings/Microsoft_Equation14.bin"/><Relationship Id="rId7" Type="http://schemas.openxmlformats.org/officeDocument/2006/relationships/oleObject" Target="../embeddings/Microsoft_Equation16.bin"/><Relationship Id="rId1" Type="http://schemas.openxmlformats.org/officeDocument/2006/relationships/vmlDrawing" Target="../drawings/vmlDrawing8.vml"/><Relationship Id="rId2" Type="http://schemas.openxmlformats.org/officeDocument/2006/relationships/slideLayout" Target="../slideLayouts/slideLayout1.xml"/><Relationship Id="rId3" Type="http://schemas.openxmlformats.org/officeDocument/2006/relationships/oleObject" Target="../embeddings/Microsoft_Equation12.bin"/><Relationship Id="rId6" Type="http://schemas.openxmlformats.org/officeDocument/2006/relationships/oleObject" Target="../embeddings/Microsoft_Equation15.bin"/></Relationships>
</file>

<file path=ppt/slides/_rels/slide17.xml.rels><?xml version="1.0" encoding="UTF-8" standalone="yes"?>
<Relationships xmlns="http://schemas.openxmlformats.org/package/2006/relationships"><Relationship Id="rId4" Type="http://schemas.openxmlformats.org/officeDocument/2006/relationships/oleObject" Target="../embeddings/Microsoft_Equation18.bin"/><Relationship Id="rId5" Type="http://schemas.openxmlformats.org/officeDocument/2006/relationships/oleObject" Target="../embeddings/Microsoft_Equation19.bin"/><Relationship Id="rId7" Type="http://schemas.openxmlformats.org/officeDocument/2006/relationships/oleObject" Target="../embeddings/Microsoft_Equation21.bin"/><Relationship Id="rId1" Type="http://schemas.openxmlformats.org/officeDocument/2006/relationships/vmlDrawing" Target="../drawings/vmlDrawing9.vml"/><Relationship Id="rId2" Type="http://schemas.openxmlformats.org/officeDocument/2006/relationships/slideLayout" Target="../slideLayouts/slideLayout1.xml"/><Relationship Id="rId3" Type="http://schemas.openxmlformats.org/officeDocument/2006/relationships/oleObject" Target="../embeddings/Microsoft_Equation17.bin"/><Relationship Id="rId6" Type="http://schemas.openxmlformats.org/officeDocument/2006/relationships/oleObject" Target="../embeddings/Microsoft_Equation20.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Microsoft_Equation27.bin"/><Relationship Id="rId4" Type="http://schemas.openxmlformats.org/officeDocument/2006/relationships/oleObject" Target="../embeddings/Microsoft_Equation23.bin"/><Relationship Id="rId5" Type="http://schemas.openxmlformats.org/officeDocument/2006/relationships/oleObject" Target="../embeddings/Microsoft_Equation24.bin"/><Relationship Id="rId7" Type="http://schemas.openxmlformats.org/officeDocument/2006/relationships/oleObject" Target="../embeddings/Microsoft_Equation26.bin"/><Relationship Id="rId1" Type="http://schemas.openxmlformats.org/officeDocument/2006/relationships/vmlDrawing" Target="../drawings/vmlDrawing10.vml"/><Relationship Id="rId2" Type="http://schemas.openxmlformats.org/officeDocument/2006/relationships/slideLayout" Target="../slideLayouts/slideLayout1.xml"/><Relationship Id="rId3" Type="http://schemas.openxmlformats.org/officeDocument/2006/relationships/oleObject" Target="../embeddings/Microsoft_Equation22.bin"/><Relationship Id="rId6" Type="http://schemas.openxmlformats.org/officeDocument/2006/relationships/oleObject" Target="../embeddings/Microsoft_Equation25.bin"/></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3" Type="http://schemas.openxmlformats.org/officeDocument/2006/relationships/oleObject" Target="../embeddings/Microsoft_Equation28.bin"/><Relationship Id="rId1" Type="http://schemas.openxmlformats.org/officeDocument/2006/relationships/vmlDrawing" Target="../drawings/vmlDrawing1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oleObject" Target="../embeddings/Microsoft_Equation30.bin"/><Relationship Id="rId1" Type="http://schemas.openxmlformats.org/officeDocument/2006/relationships/vmlDrawing" Target="../drawings/vmlDrawing12.vml"/><Relationship Id="rId2" Type="http://schemas.openxmlformats.org/officeDocument/2006/relationships/slideLayout" Target="../slideLayouts/slideLayout1.xml"/><Relationship Id="rId3" Type="http://schemas.openxmlformats.org/officeDocument/2006/relationships/oleObject" Target="../embeddings/Microsoft_Equation29.bin"/><Relationship Id="rId5" Type="http://schemas.openxmlformats.org/officeDocument/2006/relationships/oleObject" Target="../embeddings/Microsoft_Equation31.bin"/></Relationships>
</file>

<file path=ppt/slides/_rels/slide21.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vmlDrawing" Target="../drawings/vmlDrawing13.vml"/><Relationship Id="rId2" Type="http://schemas.openxmlformats.org/officeDocument/2006/relationships/slideLayout" Target="../slideLayouts/slideLayout1.xml"/><Relationship Id="rId3" Type="http://schemas.openxmlformats.org/officeDocument/2006/relationships/oleObject" Target="../embeddings/Microsoft_Equation32.bin"/></Relationships>
</file>

<file path=ppt/slides/_rels/slide22.xml.rels><?xml version="1.0" encoding="UTF-8" standalone="yes"?>
<Relationships xmlns="http://schemas.openxmlformats.org/package/2006/relationships"><Relationship Id="rId4" Type="http://schemas.openxmlformats.org/officeDocument/2006/relationships/oleObject" Target="../embeddings/Microsoft_Equation34.bin"/><Relationship Id="rId1" Type="http://schemas.openxmlformats.org/officeDocument/2006/relationships/vmlDrawing" Target="../drawings/vmlDrawing14.vml"/><Relationship Id="rId2" Type="http://schemas.openxmlformats.org/officeDocument/2006/relationships/slideLayout" Target="../slideLayouts/slideLayout1.xml"/><Relationship Id="rId3" Type="http://schemas.openxmlformats.org/officeDocument/2006/relationships/oleObject" Target="../embeddings/Microsoft_Equation33.bin"/></Relationships>
</file>

<file path=ppt/slides/_rels/slide23.xml.rels><?xml version="1.0" encoding="UTF-8" standalone="yes"?>
<Relationships xmlns="http://schemas.openxmlformats.org/package/2006/relationships"><Relationship Id="rId4" Type="http://schemas.openxmlformats.org/officeDocument/2006/relationships/oleObject" Target="../embeddings/Microsoft_Equation36.bin"/><Relationship Id="rId1" Type="http://schemas.openxmlformats.org/officeDocument/2006/relationships/vmlDrawing" Target="../drawings/vmlDrawing15.vml"/><Relationship Id="rId2" Type="http://schemas.openxmlformats.org/officeDocument/2006/relationships/slideLayout" Target="../slideLayouts/slideLayout1.xml"/><Relationship Id="rId3" Type="http://schemas.openxmlformats.org/officeDocument/2006/relationships/oleObject" Target="../embeddings/Microsoft_Equation35.bin"/></Relationships>
</file>

<file path=ppt/slides/_rels/slide24.xml.rels><?xml version="1.0" encoding="UTF-8" standalone="yes"?>
<Relationships xmlns="http://schemas.openxmlformats.org/package/2006/relationships"><Relationship Id="rId4" Type="http://schemas.openxmlformats.org/officeDocument/2006/relationships/oleObject" Target="../embeddings/Microsoft_Equation38.bin"/><Relationship Id="rId1" Type="http://schemas.openxmlformats.org/officeDocument/2006/relationships/vmlDrawing" Target="../drawings/vmlDrawing16.vml"/><Relationship Id="rId2" Type="http://schemas.openxmlformats.org/officeDocument/2006/relationships/slideLayout" Target="../slideLayouts/slideLayout1.xml"/><Relationship Id="rId3" Type="http://schemas.openxmlformats.org/officeDocument/2006/relationships/oleObject" Target="../embeddings/Microsoft_Equation37.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4" Type="http://schemas.openxmlformats.org/officeDocument/2006/relationships/oleObject" Target="../embeddings/Microsoft_Equation39.bin"/><Relationship Id="rId1" Type="http://schemas.openxmlformats.org/officeDocument/2006/relationships/vmlDrawing" Target="../drawings/vmlDrawing17.vml"/><Relationship Id="rId2" Type="http://schemas.openxmlformats.org/officeDocument/2006/relationships/slideLayout" Target="../slideLayouts/slideLayout1.xml"/><Relationship Id="rId3" Type="http://schemas.openxmlformats.org/officeDocument/2006/relationships/image" Target="../media/image38.png"/></Relationships>
</file>

<file path=ppt/slides/_rels/slide28.xml.rels><?xml version="1.0" encoding="UTF-8" standalone="yes"?>
<Relationships xmlns="http://schemas.openxmlformats.org/package/2006/relationships"><Relationship Id="rId4" Type="http://schemas.openxmlformats.org/officeDocument/2006/relationships/oleObject" Target="../embeddings/Microsoft_Equation40.bin"/><Relationship Id="rId1" Type="http://schemas.openxmlformats.org/officeDocument/2006/relationships/vmlDrawing" Target="../drawings/vmlDrawing18.vml"/><Relationship Id="rId2" Type="http://schemas.openxmlformats.org/officeDocument/2006/relationships/slideLayout" Target="../slideLayouts/slideLayout1.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4" Type="http://schemas.openxmlformats.org/officeDocument/2006/relationships/oleObject" Target="../embeddings/Microsoft_Equation41.bin"/><Relationship Id="rId1" Type="http://schemas.openxmlformats.org/officeDocument/2006/relationships/vmlDrawing" Target="../drawings/vmlDrawing19.vml"/><Relationship Id="rId2" Type="http://schemas.openxmlformats.org/officeDocument/2006/relationships/slideLayout" Target="../slideLayouts/slideLayout1.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4" Type="http://schemas.openxmlformats.org/officeDocument/2006/relationships/oleObject" Target="../embeddings/Microsoft_Equation42.bin"/><Relationship Id="rId1" Type="http://schemas.openxmlformats.org/officeDocument/2006/relationships/vmlDrawing" Target="../drawings/vmlDrawing20.vml"/><Relationship Id="rId2" Type="http://schemas.openxmlformats.org/officeDocument/2006/relationships/slideLayout" Target="../slideLayouts/slideLayout1.xml"/><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4" Type="http://schemas.openxmlformats.org/officeDocument/2006/relationships/oleObject" Target="../embeddings/Microsoft_Equation43.bin"/><Relationship Id="rId1" Type="http://schemas.openxmlformats.org/officeDocument/2006/relationships/vmlDrawing" Target="../drawings/vmlDrawing21.vml"/><Relationship Id="rId2" Type="http://schemas.openxmlformats.org/officeDocument/2006/relationships/slideLayout" Target="../slideLayouts/slideLayout1.xml"/><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4" Type="http://schemas.openxmlformats.org/officeDocument/2006/relationships/oleObject" Target="../embeddings/Microsoft_Equation44.bin"/><Relationship Id="rId1" Type="http://schemas.openxmlformats.org/officeDocument/2006/relationships/vmlDrawing" Target="../drawings/vmlDrawing22.vml"/><Relationship Id="rId2" Type="http://schemas.openxmlformats.org/officeDocument/2006/relationships/slideLayout" Target="../slideLayouts/slideLayout1.xml"/><Relationship Id="rId3" Type="http://schemas.openxmlformats.org/officeDocument/2006/relationships/image" Target="../media/image44.png"/></Relationships>
</file>

<file path=ppt/slides/_rels/slide33.xml.rels><?xml version="1.0" encoding="UTF-8" standalone="yes"?>
<Relationships xmlns="http://schemas.openxmlformats.org/package/2006/relationships"><Relationship Id="rId4" Type="http://schemas.openxmlformats.org/officeDocument/2006/relationships/image" Target="../media/image46.png"/><Relationship Id="rId1" Type="http://schemas.openxmlformats.org/officeDocument/2006/relationships/vmlDrawing" Target="../drawings/vmlDrawing23.vml"/><Relationship Id="rId2" Type="http://schemas.openxmlformats.org/officeDocument/2006/relationships/slideLayout" Target="../slideLayouts/slideLayout1.xml"/><Relationship Id="rId3" Type="http://schemas.openxmlformats.org/officeDocument/2006/relationships/oleObject" Target="../embeddings/Microsoft_Equation45.bin"/></Relationships>
</file>

<file path=ppt/slides/_rels/slide34.xml.rels><?xml version="1.0" encoding="UTF-8" standalone="yes"?>
<Relationships xmlns="http://schemas.openxmlformats.org/package/2006/relationships"><Relationship Id="rId4" Type="http://schemas.openxmlformats.org/officeDocument/2006/relationships/image" Target="../media/image48.png"/><Relationship Id="rId1" Type="http://schemas.openxmlformats.org/officeDocument/2006/relationships/vmlDrawing" Target="../drawings/vmlDrawing24.vml"/><Relationship Id="rId2" Type="http://schemas.openxmlformats.org/officeDocument/2006/relationships/slideLayout" Target="../slideLayouts/slideLayout1.xml"/><Relationship Id="rId3" Type="http://schemas.openxmlformats.org/officeDocument/2006/relationships/oleObject" Target="../embeddings/Microsoft_Equation46.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3" Type="http://schemas.openxmlformats.org/officeDocument/2006/relationships/oleObject" Target="../embeddings/Microsoft_Equation1.bin"/><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oleObject" Target="../embeddings/Microsoft_Equation3.bin"/><Relationship Id="rId1" Type="http://schemas.openxmlformats.org/officeDocument/2006/relationships/vmlDrawing" Target="../drawings/vmlDrawing2.vml"/><Relationship Id="rId2" Type="http://schemas.openxmlformats.org/officeDocument/2006/relationships/slideLayout" Target="../slideLayouts/slideLayout1.xml"/><Relationship Id="rId3" Type="http://schemas.openxmlformats.org/officeDocument/2006/relationships/oleObject" Target="../embeddings/Microsoft_Equation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310991"/>
            <a:ext cx="8229600" cy="751563"/>
          </a:xfrm>
        </p:spPr>
        <p:txBody>
          <a:bodyPr anchor="ctr">
            <a:noAutofit/>
          </a:bodyPr>
          <a:lstStyle/>
          <a:p>
            <a:r>
              <a:rPr lang="en-US" sz="2400" dirty="0" smtClean="0"/>
              <a:t>Chapter 6: Vectors &amp; Matrices</a:t>
            </a:r>
            <a:endParaRPr lang="en-US" sz="24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Font typeface="+mj-lt"/>
              <a:buAutoNum type="arabicPeriod"/>
            </a:pPr>
            <a:r>
              <a:rPr lang="en-US" dirty="0" smtClean="0"/>
              <a:t>Introduction to Unit 2</a:t>
            </a:r>
          </a:p>
          <a:p>
            <a:pPr marL="571500" indent="-571500">
              <a:buFont typeface="+mj-lt"/>
              <a:buAutoNum type="arabicPeriod"/>
            </a:pPr>
            <a:r>
              <a:rPr lang="en-US" dirty="0" smtClean="0"/>
              <a:t>(6.1) Vector Structure</a:t>
            </a:r>
          </a:p>
          <a:p>
            <a:pPr marL="571500" indent="-571500">
              <a:buFont typeface="+mj-lt"/>
              <a:buAutoNum type="arabicPeriod"/>
            </a:pPr>
            <a:r>
              <a:rPr lang="en-US" dirty="0" smtClean="0"/>
              <a:t>(6.2) Vector Algebra</a:t>
            </a:r>
          </a:p>
          <a:p>
            <a:pPr marL="571500" indent="-571500">
              <a:buFont typeface="+mj-lt"/>
              <a:buAutoNum type="arabicPeriod"/>
            </a:pPr>
            <a:r>
              <a:rPr lang="en-US" dirty="0" smtClean="0"/>
              <a:t>(6.3) Dynamics: Vectors Changing Over Time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Addition &amp; Scalar Multiplication</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Let </a:t>
            </a:r>
            <a:r>
              <a:rPr lang="en-US" sz="2400" dirty="0" err="1" smtClean="0"/>
              <a:t>v</a:t>
            </a:r>
            <a:r>
              <a:rPr lang="en-US" sz="2400" dirty="0" smtClean="0"/>
              <a:t>, </a:t>
            </a:r>
            <a:r>
              <a:rPr lang="en-US" sz="2400" dirty="0" err="1" smtClean="0"/>
              <a:t>w</a:t>
            </a:r>
            <a:r>
              <a:rPr lang="en-US" sz="2400" dirty="0" smtClean="0"/>
              <a:t> be </a:t>
            </a:r>
            <a:r>
              <a:rPr lang="en-US" sz="2400" dirty="0" err="1" smtClean="0"/>
              <a:t>n-tuples</a:t>
            </a:r>
            <a:r>
              <a:rPr lang="en-US" sz="2400" dirty="0" smtClean="0"/>
              <a:t> and </a:t>
            </a:r>
            <a:r>
              <a:rPr lang="en-US" sz="2400" dirty="0" err="1" smtClean="0"/>
              <a:t>c</a:t>
            </a:r>
            <a:r>
              <a:rPr lang="en-US" sz="2400" dirty="0" smtClean="0"/>
              <a:t> a scalar (number). Then we define: </a:t>
            </a:r>
          </a:p>
          <a:p>
            <a:pPr marL="571500" indent="-571500">
              <a:buFont typeface="+mj-lt"/>
              <a:buAutoNum type="arabicPeriod"/>
            </a:pPr>
            <a:r>
              <a:rPr lang="en-US" sz="2400" dirty="0" smtClean="0"/>
              <a:t>Vector addition:</a:t>
            </a:r>
          </a:p>
          <a:p>
            <a:pPr marL="571500" indent="-571500">
              <a:buFont typeface="+mj-lt"/>
              <a:buAutoNum type="arabicPeriod"/>
            </a:pPr>
            <a:endParaRPr lang="en-US" sz="2400" dirty="0" smtClean="0"/>
          </a:p>
          <a:p>
            <a:pPr marL="571500" indent="-571500">
              <a:buFont typeface="+mj-lt"/>
              <a:buAutoNum type="arabicPeriod"/>
            </a:pPr>
            <a:endParaRPr lang="en-US" sz="2400" dirty="0" smtClean="0"/>
          </a:p>
          <a:p>
            <a:pPr marL="571500" indent="-571500">
              <a:buFont typeface="+mj-lt"/>
              <a:buAutoNum type="arabicPeriod"/>
            </a:pPr>
            <a:endParaRPr lang="en-US" sz="2400" dirty="0" smtClean="0"/>
          </a:p>
          <a:p>
            <a:pPr marL="571500" indent="-571500">
              <a:buNone/>
            </a:pPr>
            <a:endParaRPr lang="en-US" sz="2400" dirty="0" smtClean="0"/>
          </a:p>
          <a:p>
            <a:pPr marL="571500" indent="-571500">
              <a:buFont typeface="+mj-lt"/>
              <a:buAutoNum type="arabicPeriod"/>
            </a:pPr>
            <a:r>
              <a:rPr lang="en-US" sz="2400" dirty="0" smtClean="0"/>
              <a:t>Scalar Multiplication:</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3. (</a:t>
            </a:r>
            <a:r>
              <a:rPr lang="en-US" dirty="0" smtClean="0"/>
              <a:t>6.2) Vector Algebra</a:t>
            </a:r>
          </a:p>
        </p:txBody>
      </p:sp>
      <p:graphicFrame>
        <p:nvGraphicFramePr>
          <p:cNvPr id="6" name="Object 5"/>
          <p:cNvGraphicFramePr>
            <a:graphicFrameLocks noChangeAspect="1"/>
          </p:cNvGraphicFramePr>
          <p:nvPr/>
        </p:nvGraphicFramePr>
        <p:xfrm>
          <a:off x="2562677" y="2207018"/>
          <a:ext cx="3299941" cy="1593080"/>
        </p:xfrm>
        <a:graphic>
          <a:graphicData uri="http://schemas.openxmlformats.org/presentationml/2006/ole">
            <p:oleObj spid="_x0000_s35842" name="Equation" r:id="rId3" imgW="1841500" imgH="889000" progId="Equation.3">
              <p:embed/>
            </p:oleObj>
          </a:graphicData>
        </a:graphic>
      </p:graphicFrame>
      <p:graphicFrame>
        <p:nvGraphicFramePr>
          <p:cNvPr id="35843" name="Object 3"/>
          <p:cNvGraphicFramePr>
            <a:graphicFrameLocks noChangeAspect="1"/>
          </p:cNvGraphicFramePr>
          <p:nvPr/>
        </p:nvGraphicFramePr>
        <p:xfrm>
          <a:off x="2895308" y="4431387"/>
          <a:ext cx="1092200" cy="1593850"/>
        </p:xfrm>
        <a:graphic>
          <a:graphicData uri="http://schemas.openxmlformats.org/presentationml/2006/ole">
            <p:oleObj spid="_x0000_s35843" name="Equation" r:id="rId4" imgW="609600" imgH="8890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6.2</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In Example 6.1 we formed a vector to describe the structure of a coastal wetlands at a particular time </a:t>
            </a:r>
            <a:r>
              <a:rPr lang="en-US" sz="2400" dirty="0" err="1" smtClean="0"/>
              <a:t>t</a:t>
            </a:r>
            <a:r>
              <a:rPr lang="en-US" sz="2400" dirty="0" smtClean="0"/>
              <a:t>. The elements of the vector were proportions of the total area that were submerged, saturated, and dry. Suppose we knew the total area of the landscape to be 160 hectares. How would we determine how many hectares were in each of the three classes?</a:t>
            </a:r>
          </a:p>
          <a:p>
            <a:pPr marL="571500" indent="-571500"/>
            <a:r>
              <a:rPr lang="en-US" sz="2400" dirty="0" smtClean="0"/>
              <a:t>Solution:</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3. (</a:t>
            </a:r>
            <a:r>
              <a:rPr lang="en-US" dirty="0" smtClean="0"/>
              <a:t>6.2) Vector Algebra</a:t>
            </a:r>
          </a:p>
        </p:txBody>
      </p:sp>
      <p:graphicFrame>
        <p:nvGraphicFramePr>
          <p:cNvPr id="36868" name="Object 4"/>
          <p:cNvGraphicFramePr>
            <a:graphicFrameLocks noChangeAspect="1"/>
          </p:cNvGraphicFramePr>
          <p:nvPr/>
        </p:nvGraphicFramePr>
        <p:xfrm>
          <a:off x="2496730" y="4406900"/>
          <a:ext cx="3360347" cy="1401635"/>
        </p:xfrm>
        <a:graphic>
          <a:graphicData uri="http://schemas.openxmlformats.org/presentationml/2006/ole">
            <p:oleObj spid="_x0000_s36868" name="Equation" r:id="rId3" imgW="1587500" imgH="660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6.3</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Suppose we were managing some national park. For the entire park the </a:t>
            </a:r>
            <a:r>
              <a:rPr lang="en-US" sz="2400" dirty="0" err="1" smtClean="0"/>
              <a:t>ﬂora</a:t>
            </a:r>
            <a:r>
              <a:rPr lang="en-US" sz="2400" dirty="0" smtClean="0"/>
              <a:t> composition is: 8% annual plants, 23% perennial plants and grasses, 26% shrubs, 24% softwood trees and pines, and 19% hardwood trees. The total area of the park is 1,250 hectares. The park is now considering purchasing 300 hectares of farmland located next to the park of which 5% is annual plants, 90% is perennial plants and grasses, and 5% is softwood trees and pines. If the national park acquires this new land, </a:t>
            </a:r>
            <a:r>
              <a:rPr lang="en-US" sz="2400" b="1" dirty="0" smtClean="0"/>
              <a:t>what will be the new </a:t>
            </a:r>
            <a:r>
              <a:rPr lang="en-US" sz="2400" b="1" dirty="0" err="1" smtClean="0"/>
              <a:t>ﬂora</a:t>
            </a:r>
            <a:r>
              <a:rPr lang="en-US" sz="2400" b="1" dirty="0" smtClean="0"/>
              <a:t> composition for the park</a:t>
            </a:r>
            <a:r>
              <a:rPr lang="en-US" sz="2400" dirty="0" smtClean="0"/>
              <a:t>?</a:t>
            </a:r>
          </a:p>
          <a:p>
            <a:pPr marL="571500" indent="-571500"/>
            <a:r>
              <a:rPr lang="en-US" sz="2400" dirty="0" smtClean="0"/>
              <a:t>Solution: We are given the </a:t>
            </a:r>
          </a:p>
          <a:p>
            <a:pPr marL="571500" indent="-571500">
              <a:buNone/>
            </a:pPr>
            <a:r>
              <a:rPr lang="en-US" sz="2400" dirty="0" smtClean="0"/>
              <a:t>	classes, so we first need to</a:t>
            </a:r>
          </a:p>
          <a:p>
            <a:pPr marL="571500" indent="-571500">
              <a:buNone/>
            </a:pPr>
            <a:r>
              <a:rPr lang="en-US" sz="2400" dirty="0" smtClean="0"/>
              <a:t>	decide on an order:</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3. (</a:t>
            </a:r>
            <a:r>
              <a:rPr lang="en-US" dirty="0" smtClean="0"/>
              <a:t>6.2) Vector Algebra</a:t>
            </a:r>
          </a:p>
        </p:txBody>
      </p:sp>
      <p:graphicFrame>
        <p:nvGraphicFramePr>
          <p:cNvPr id="6" name="Object 5"/>
          <p:cNvGraphicFramePr>
            <a:graphicFrameLocks noChangeAspect="1"/>
          </p:cNvGraphicFramePr>
          <p:nvPr/>
        </p:nvGraphicFramePr>
        <p:xfrm>
          <a:off x="5570538" y="4619625"/>
          <a:ext cx="1628775" cy="1611313"/>
        </p:xfrm>
        <a:graphic>
          <a:graphicData uri="http://schemas.openxmlformats.org/presentationml/2006/ole">
            <p:oleObj spid="_x0000_s37891" name="Equation" r:id="rId3" imgW="1130300" imgH="1117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6.3</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We are given the current composition information for the park and the farm:</a:t>
            </a:r>
          </a:p>
          <a:p>
            <a:pPr marL="571500" indent="-571500"/>
            <a:endParaRPr lang="en-US" sz="2400" dirty="0" smtClean="0"/>
          </a:p>
          <a:p>
            <a:pPr marL="571500" indent="-571500"/>
            <a:endParaRPr lang="en-US" sz="2400" dirty="0" smtClean="0"/>
          </a:p>
          <a:p>
            <a:pPr marL="571500" indent="-571500"/>
            <a:r>
              <a:rPr lang="en-US" sz="2400" dirty="0" smtClean="0"/>
              <a:t>Notice that we should not directly add these two vectors. Why?</a:t>
            </a:r>
          </a:p>
          <a:p>
            <a:pPr marL="571500" indent="-571500"/>
            <a:r>
              <a:rPr lang="en-US" sz="2400" dirty="0" smtClean="0"/>
              <a:t>We must convert both vectors to hectare units, then it makes sense to add the vectors: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3. (</a:t>
            </a:r>
            <a:r>
              <a:rPr lang="en-US" dirty="0" smtClean="0"/>
              <a:t>6.2) Vector Algebra</a:t>
            </a:r>
          </a:p>
        </p:txBody>
      </p:sp>
      <p:graphicFrame>
        <p:nvGraphicFramePr>
          <p:cNvPr id="38915" name="Object 3"/>
          <p:cNvGraphicFramePr>
            <a:graphicFrameLocks noChangeAspect="1"/>
          </p:cNvGraphicFramePr>
          <p:nvPr/>
        </p:nvGraphicFramePr>
        <p:xfrm>
          <a:off x="2664320" y="2102644"/>
          <a:ext cx="3348038" cy="769937"/>
        </p:xfrm>
        <a:graphic>
          <a:graphicData uri="http://schemas.openxmlformats.org/presentationml/2006/ole">
            <p:oleObj spid="_x0000_s38915" name="Equation" r:id="rId3" imgW="2324100" imgH="533400" progId="Equation.3">
              <p:embed/>
            </p:oleObj>
          </a:graphicData>
        </a:graphic>
      </p:graphicFrame>
      <p:graphicFrame>
        <p:nvGraphicFramePr>
          <p:cNvPr id="7" name="Object 6"/>
          <p:cNvGraphicFramePr>
            <a:graphicFrameLocks noChangeAspect="1"/>
          </p:cNvGraphicFramePr>
          <p:nvPr/>
        </p:nvGraphicFramePr>
        <p:xfrm>
          <a:off x="1134363" y="4554735"/>
          <a:ext cx="3512016" cy="1593088"/>
        </p:xfrm>
        <a:graphic>
          <a:graphicData uri="http://schemas.openxmlformats.org/presentationml/2006/ole">
            <p:oleObj spid="_x0000_s38916" name="Equation" r:id="rId4" imgW="2463800" imgH="1117600" progId="Equation.3">
              <p:embed/>
            </p:oleObj>
          </a:graphicData>
        </a:graphic>
      </p:graphicFrame>
      <p:graphicFrame>
        <p:nvGraphicFramePr>
          <p:cNvPr id="38917" name="Object 5"/>
          <p:cNvGraphicFramePr>
            <a:graphicFrameLocks noChangeAspect="1"/>
          </p:cNvGraphicFramePr>
          <p:nvPr/>
        </p:nvGraphicFramePr>
        <p:xfrm>
          <a:off x="4876517" y="4554538"/>
          <a:ext cx="2787650" cy="1593850"/>
        </p:xfrm>
        <a:graphic>
          <a:graphicData uri="http://schemas.openxmlformats.org/presentationml/2006/ole">
            <p:oleObj spid="_x0000_s38917" name="Equation" r:id="rId5" imgW="1955800" imgH="1117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Consider again our coastal wetlands example:</a:t>
            </a:r>
          </a:p>
          <a:p>
            <a:pPr marL="971550" lvl="1" indent="-571500"/>
            <a:r>
              <a:rPr lang="en-US" sz="2000" dirty="0" err="1" smtClean="0"/>
              <a:t>u</a:t>
            </a:r>
            <a:r>
              <a:rPr lang="en-US" sz="2000" dirty="0" smtClean="0"/>
              <a:t> = proportion of wetlands that are submerged or under water</a:t>
            </a:r>
          </a:p>
          <a:p>
            <a:pPr marL="971550" lvl="1" indent="-571500"/>
            <a:r>
              <a:rPr lang="en-US" sz="2000" dirty="0" err="1" smtClean="0"/>
              <a:t>s</a:t>
            </a:r>
            <a:r>
              <a:rPr lang="en-US" sz="2000" dirty="0" smtClean="0"/>
              <a:t> = proportion of wetlands that are not submerged but saturated with moisture</a:t>
            </a:r>
          </a:p>
          <a:p>
            <a:pPr marL="971550" lvl="1" indent="-571500"/>
            <a:r>
              <a:rPr lang="en-US" sz="2000" dirty="0" err="1" smtClean="0"/>
              <a:t>d</a:t>
            </a:r>
            <a:r>
              <a:rPr lang="en-US" sz="2000" dirty="0" smtClean="0"/>
              <a:t> = proportion of wetlands that are dry, then the vector </a:t>
            </a:r>
            <a:r>
              <a:rPr lang="en-US" sz="2000" dirty="0" err="1" smtClean="0"/>
              <a:t>v</a:t>
            </a:r>
            <a:r>
              <a:rPr lang="en-US" sz="2000" dirty="0" smtClean="0"/>
              <a:t> representing the coastal wetlands composition would be:</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graphicFrame>
        <p:nvGraphicFramePr>
          <p:cNvPr id="39939" name="Object 3"/>
          <p:cNvGraphicFramePr>
            <a:graphicFrameLocks noChangeAspect="1"/>
          </p:cNvGraphicFramePr>
          <p:nvPr/>
        </p:nvGraphicFramePr>
        <p:xfrm>
          <a:off x="3289440" y="3746680"/>
          <a:ext cx="1607853" cy="1611947"/>
        </p:xfrm>
        <a:graphic>
          <a:graphicData uri="http://schemas.openxmlformats.org/presentationml/2006/ole">
            <p:oleObj spid="_x0000_s39939" name="Equation" r:id="rId3" imgW="660400" imgH="660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6.4 </a:t>
            </a:r>
            <a:r>
              <a:rPr lang="en-US" sz="2800" dirty="0" smtClean="0"/>
              <a:t>(Ecological Succession: Simple Case)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Suppose we were looking at a total area of 100 hectares which is all currently submerged wetlands</a:t>
            </a:r>
          </a:p>
          <a:p>
            <a:pPr marL="571500" indent="-571500"/>
            <a:r>
              <a:rPr lang="en-US" sz="2400" dirty="0" smtClean="0"/>
              <a:t>Every 10 years:</a:t>
            </a:r>
          </a:p>
          <a:p>
            <a:pPr marL="971550" lvl="1" indent="-571500"/>
            <a:r>
              <a:rPr lang="en-US" sz="2000" dirty="0" smtClean="0"/>
              <a:t>5% of submerged wetlands become saturated wetland</a:t>
            </a:r>
          </a:p>
          <a:p>
            <a:pPr marL="971550" lvl="1" indent="-571500"/>
            <a:r>
              <a:rPr lang="en-US" sz="2000" dirty="0" smtClean="0"/>
              <a:t>12% of saturated wetlands become dry</a:t>
            </a:r>
          </a:p>
          <a:p>
            <a:pPr marL="971550" lvl="1" indent="-571500"/>
            <a:r>
              <a:rPr lang="en-US" sz="2000" dirty="0" smtClean="0"/>
              <a:t>100% of dry wetlands remain dry</a:t>
            </a:r>
          </a:p>
          <a:p>
            <a:pPr marL="571500" indent="-571500"/>
            <a:r>
              <a:rPr lang="en-US" sz="2400" dirty="0" smtClean="0"/>
              <a:t>After 10 years, how much of the land is submerged, how much is saturated, and how much is dry? </a:t>
            </a:r>
          </a:p>
          <a:p>
            <a:pPr marL="571500" indent="-571500"/>
            <a:r>
              <a:rPr lang="en-US" sz="2400" dirty="0" smtClean="0"/>
              <a:t>After 20 years?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6.4 </a:t>
            </a:r>
            <a:r>
              <a:rPr lang="en-US" sz="2800" dirty="0" smtClean="0"/>
              <a:t>(Ecological Succession: Simple Case)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First we write out the initial composition vector:</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Next, we find the composition vector after 10 years:</a:t>
            </a:r>
          </a:p>
          <a:p>
            <a:pPr marL="971550" lvl="1" indent="-571500"/>
            <a:r>
              <a:rPr lang="en-US" sz="2000" dirty="0" smtClean="0"/>
              <a:t>Submerged:</a:t>
            </a:r>
          </a:p>
          <a:p>
            <a:pPr marL="971550" lvl="1" indent="-571500"/>
            <a:endParaRPr lang="en-US" sz="800" dirty="0" smtClean="0"/>
          </a:p>
          <a:p>
            <a:pPr marL="971550" lvl="1" indent="-571500"/>
            <a:r>
              <a:rPr lang="en-US" sz="2000" dirty="0" smtClean="0"/>
              <a:t>Saturated:</a:t>
            </a:r>
          </a:p>
          <a:p>
            <a:pPr marL="971550" lvl="1" indent="-571500"/>
            <a:endParaRPr lang="en-US" sz="800" dirty="0" smtClean="0"/>
          </a:p>
          <a:p>
            <a:pPr marL="971550" lvl="1" indent="-571500"/>
            <a:r>
              <a:rPr lang="en-US" sz="2000" dirty="0" smtClean="0"/>
              <a:t>Dry:</a:t>
            </a:r>
          </a:p>
          <a:p>
            <a:pPr marL="971550" lvl="1" indent="-571500"/>
            <a:endParaRPr lang="en-US" sz="2000" dirty="0" smtClean="0"/>
          </a:p>
          <a:p>
            <a:pPr marL="971550" lvl="1" indent="-571500"/>
            <a:r>
              <a:rPr lang="en-US" sz="2000" dirty="0" smtClean="0"/>
              <a:t>Hence:</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graphicFrame>
        <p:nvGraphicFramePr>
          <p:cNvPr id="6" name="Object 5"/>
          <p:cNvGraphicFramePr>
            <a:graphicFrameLocks noChangeAspect="1"/>
          </p:cNvGraphicFramePr>
          <p:nvPr/>
        </p:nvGraphicFramePr>
        <p:xfrm>
          <a:off x="3079876" y="1777342"/>
          <a:ext cx="1864017" cy="1170421"/>
        </p:xfrm>
        <a:graphic>
          <a:graphicData uri="http://schemas.openxmlformats.org/presentationml/2006/ole">
            <p:oleObj spid="_x0000_s43010" name="Equation" r:id="rId3" imgW="1092200" imgH="685800" progId="Equation.3">
              <p:embed/>
            </p:oleObj>
          </a:graphicData>
        </a:graphic>
      </p:graphicFrame>
      <p:graphicFrame>
        <p:nvGraphicFramePr>
          <p:cNvPr id="7" name="Object 6"/>
          <p:cNvGraphicFramePr>
            <a:graphicFrameLocks noChangeAspect="1"/>
          </p:cNvGraphicFramePr>
          <p:nvPr/>
        </p:nvGraphicFramePr>
        <p:xfrm>
          <a:off x="2880452" y="3452851"/>
          <a:ext cx="3965479" cy="322069"/>
        </p:xfrm>
        <a:graphic>
          <a:graphicData uri="http://schemas.openxmlformats.org/presentationml/2006/ole">
            <p:oleObj spid="_x0000_s43011" name="Equation" r:id="rId4" imgW="2501900" imgH="203200" progId="Equation.3">
              <p:embed/>
            </p:oleObj>
          </a:graphicData>
        </a:graphic>
      </p:graphicFrame>
      <p:graphicFrame>
        <p:nvGraphicFramePr>
          <p:cNvPr id="43012" name="Object 4"/>
          <p:cNvGraphicFramePr>
            <a:graphicFrameLocks noChangeAspect="1"/>
          </p:cNvGraphicFramePr>
          <p:nvPr/>
        </p:nvGraphicFramePr>
        <p:xfrm>
          <a:off x="2672497" y="3939917"/>
          <a:ext cx="5938838" cy="322263"/>
        </p:xfrm>
        <a:graphic>
          <a:graphicData uri="http://schemas.openxmlformats.org/presentationml/2006/ole">
            <p:oleObj spid="_x0000_s43012" name="Equation" r:id="rId5" imgW="3746500" imgH="203200" progId="Equation.3">
              <p:embed/>
            </p:oleObj>
          </a:graphicData>
        </a:graphic>
      </p:graphicFrame>
      <p:graphicFrame>
        <p:nvGraphicFramePr>
          <p:cNvPr id="43013" name="Object 5"/>
          <p:cNvGraphicFramePr>
            <a:graphicFrameLocks noChangeAspect="1"/>
          </p:cNvGraphicFramePr>
          <p:nvPr/>
        </p:nvGraphicFramePr>
        <p:xfrm>
          <a:off x="2880452" y="4473575"/>
          <a:ext cx="2898775" cy="322263"/>
        </p:xfrm>
        <a:graphic>
          <a:graphicData uri="http://schemas.openxmlformats.org/presentationml/2006/ole">
            <p:oleObj spid="_x0000_s43013" name="Equation" r:id="rId6" imgW="1828800" imgH="203200" progId="Equation.3">
              <p:embed/>
            </p:oleObj>
          </a:graphicData>
        </a:graphic>
      </p:graphicFrame>
      <p:graphicFrame>
        <p:nvGraphicFramePr>
          <p:cNvPr id="43014" name="Object 6"/>
          <p:cNvGraphicFramePr>
            <a:graphicFrameLocks noChangeAspect="1"/>
          </p:cNvGraphicFramePr>
          <p:nvPr/>
        </p:nvGraphicFramePr>
        <p:xfrm>
          <a:off x="3130742" y="4962267"/>
          <a:ext cx="2405063" cy="1169988"/>
        </p:xfrm>
        <a:graphic>
          <a:graphicData uri="http://schemas.openxmlformats.org/presentationml/2006/ole">
            <p:oleObj spid="_x0000_s43014" name="Equation" r:id="rId7" imgW="1409700" imgH="685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0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6.4 </a:t>
            </a:r>
            <a:r>
              <a:rPr lang="en-US" sz="2800" dirty="0" smtClean="0"/>
              <a:t>(Ecological Succession: Simple Case)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To find the composition after 20 years, we use </a:t>
            </a:r>
            <a:r>
              <a:rPr lang="en-US" sz="2400" b="1" dirty="0" smtClean="0"/>
              <a:t>v</a:t>
            </a:r>
            <a:r>
              <a:rPr lang="en-US" sz="2400" dirty="0" smtClean="0"/>
              <a:t>(10):</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Next, we find the composition vector after 20 years:</a:t>
            </a:r>
          </a:p>
          <a:p>
            <a:pPr marL="971550" lvl="1" indent="-571500"/>
            <a:r>
              <a:rPr lang="en-US" sz="2000" dirty="0" smtClean="0"/>
              <a:t>Submerged:</a:t>
            </a:r>
          </a:p>
          <a:p>
            <a:pPr marL="971550" lvl="1" indent="-571500"/>
            <a:endParaRPr lang="en-US" sz="800" dirty="0" smtClean="0"/>
          </a:p>
          <a:p>
            <a:pPr marL="971550" lvl="1" indent="-571500"/>
            <a:r>
              <a:rPr lang="en-US" sz="2000" dirty="0" smtClean="0"/>
              <a:t>Saturated:</a:t>
            </a:r>
          </a:p>
          <a:p>
            <a:pPr marL="971550" lvl="1" indent="-571500"/>
            <a:endParaRPr lang="en-US" sz="800" dirty="0" smtClean="0"/>
          </a:p>
          <a:p>
            <a:pPr marL="971550" lvl="1" indent="-571500"/>
            <a:r>
              <a:rPr lang="en-US" sz="2000" dirty="0" smtClean="0"/>
              <a:t>Dry:</a:t>
            </a:r>
          </a:p>
          <a:p>
            <a:pPr marL="971550" lvl="1" indent="-571500"/>
            <a:endParaRPr lang="en-US" sz="2000" dirty="0" smtClean="0"/>
          </a:p>
          <a:p>
            <a:pPr marL="971550" lvl="1" indent="-571500"/>
            <a:r>
              <a:rPr lang="en-US" sz="2000" dirty="0" smtClean="0"/>
              <a:t>Hence:</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graphicFrame>
        <p:nvGraphicFramePr>
          <p:cNvPr id="7" name="Object 6"/>
          <p:cNvGraphicFramePr>
            <a:graphicFrameLocks noChangeAspect="1"/>
          </p:cNvGraphicFramePr>
          <p:nvPr/>
        </p:nvGraphicFramePr>
        <p:xfrm>
          <a:off x="2844959" y="3452813"/>
          <a:ext cx="4529137" cy="322262"/>
        </p:xfrm>
        <a:graphic>
          <a:graphicData uri="http://schemas.openxmlformats.org/presentationml/2006/ole">
            <p:oleObj spid="_x0000_s44035" name="Equation" r:id="rId3" imgW="2857500" imgH="203200" progId="Equation.3">
              <p:embed/>
            </p:oleObj>
          </a:graphicData>
        </a:graphic>
      </p:graphicFrame>
      <p:graphicFrame>
        <p:nvGraphicFramePr>
          <p:cNvPr id="43012" name="Object 4"/>
          <p:cNvGraphicFramePr>
            <a:graphicFrameLocks noChangeAspect="1"/>
          </p:cNvGraphicFramePr>
          <p:nvPr/>
        </p:nvGraphicFramePr>
        <p:xfrm>
          <a:off x="2655423" y="3964878"/>
          <a:ext cx="5943041" cy="285683"/>
        </p:xfrm>
        <a:graphic>
          <a:graphicData uri="http://schemas.openxmlformats.org/presentationml/2006/ole">
            <p:oleObj spid="_x0000_s44036" name="Equation" r:id="rId4" imgW="4229100" imgH="203200" progId="Equation.3">
              <p:embed/>
            </p:oleObj>
          </a:graphicData>
        </a:graphic>
      </p:graphicFrame>
      <p:graphicFrame>
        <p:nvGraphicFramePr>
          <p:cNvPr id="43013" name="Object 5"/>
          <p:cNvGraphicFramePr>
            <a:graphicFrameLocks noChangeAspect="1"/>
          </p:cNvGraphicFramePr>
          <p:nvPr/>
        </p:nvGraphicFramePr>
        <p:xfrm>
          <a:off x="2708275" y="4473575"/>
          <a:ext cx="3241675" cy="322263"/>
        </p:xfrm>
        <a:graphic>
          <a:graphicData uri="http://schemas.openxmlformats.org/presentationml/2006/ole">
            <p:oleObj spid="_x0000_s44037" name="Equation" r:id="rId5" imgW="2044700" imgH="203200" progId="Equation.3">
              <p:embed/>
            </p:oleObj>
          </a:graphicData>
        </a:graphic>
      </p:graphicFrame>
      <p:graphicFrame>
        <p:nvGraphicFramePr>
          <p:cNvPr id="43014" name="Object 6"/>
          <p:cNvGraphicFramePr>
            <a:graphicFrameLocks noChangeAspect="1"/>
          </p:cNvGraphicFramePr>
          <p:nvPr/>
        </p:nvGraphicFramePr>
        <p:xfrm>
          <a:off x="2979738" y="4962525"/>
          <a:ext cx="2708275" cy="1169988"/>
        </p:xfrm>
        <a:graphic>
          <a:graphicData uri="http://schemas.openxmlformats.org/presentationml/2006/ole">
            <p:oleObj spid="_x0000_s44038" name="Equation" r:id="rId6" imgW="1587500" imgH="685800" progId="Equation.3">
              <p:embed/>
            </p:oleObj>
          </a:graphicData>
        </a:graphic>
      </p:graphicFrame>
      <p:graphicFrame>
        <p:nvGraphicFramePr>
          <p:cNvPr id="44039" name="Object 7"/>
          <p:cNvGraphicFramePr>
            <a:graphicFrameLocks noChangeAspect="1"/>
          </p:cNvGraphicFramePr>
          <p:nvPr/>
        </p:nvGraphicFramePr>
        <p:xfrm>
          <a:off x="3143701" y="1751859"/>
          <a:ext cx="2405063" cy="1169988"/>
        </p:xfrm>
        <a:graphic>
          <a:graphicData uri="http://schemas.openxmlformats.org/presentationml/2006/ole">
            <p:oleObj spid="_x0000_s44039" name="Equation" r:id="rId7" imgW="1409700" imgH="68580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6.4 </a:t>
            </a:r>
            <a:r>
              <a:rPr lang="en-US" sz="2800" dirty="0" smtClean="0"/>
              <a:t>version 2.0</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Let’s try to be a bit more economical with this process:</a:t>
            </a:r>
          </a:p>
          <a:p>
            <a:pPr marL="571500" indent="-571500"/>
            <a:endParaRPr lang="en-US" sz="800" dirty="0" smtClean="0"/>
          </a:p>
          <a:p>
            <a:pPr marL="971550" lvl="1" indent="-571500"/>
            <a:r>
              <a:rPr lang="en-US" sz="2000" dirty="0" smtClean="0"/>
              <a:t> </a:t>
            </a:r>
          </a:p>
          <a:p>
            <a:pPr marL="971550" lvl="1" indent="-571500"/>
            <a:endParaRPr lang="en-US" sz="800" dirty="0" smtClean="0"/>
          </a:p>
          <a:p>
            <a:pPr marL="971550" lvl="1" indent="-571500"/>
            <a:r>
              <a:rPr lang="en-US" sz="2000" dirty="0" smtClean="0"/>
              <a:t> </a:t>
            </a:r>
          </a:p>
          <a:p>
            <a:pPr marL="971550" lvl="1" indent="-571500"/>
            <a:endParaRPr lang="en-US" sz="800" dirty="0" smtClean="0"/>
          </a:p>
          <a:p>
            <a:pPr marL="971550" lvl="1" indent="-571500"/>
            <a:r>
              <a:rPr lang="en-US" sz="2000" dirty="0" smtClean="0"/>
              <a:t>  </a:t>
            </a:r>
          </a:p>
          <a:p>
            <a:pPr marL="971550" lvl="1" indent="-571500"/>
            <a:endParaRPr lang="en-US" sz="800" dirty="0" smtClean="0"/>
          </a:p>
          <a:p>
            <a:pPr marL="571500" indent="-571500"/>
            <a:r>
              <a:rPr lang="en-US" sz="2400" dirty="0" smtClean="0"/>
              <a:t>Rewriting, we have:</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graphicFrame>
        <p:nvGraphicFramePr>
          <p:cNvPr id="10" name="Object 9"/>
          <p:cNvGraphicFramePr>
            <a:graphicFrameLocks noChangeAspect="1"/>
          </p:cNvGraphicFramePr>
          <p:nvPr/>
        </p:nvGraphicFramePr>
        <p:xfrm>
          <a:off x="1505007" y="1827069"/>
          <a:ext cx="4101961" cy="358641"/>
        </p:xfrm>
        <a:graphic>
          <a:graphicData uri="http://schemas.openxmlformats.org/presentationml/2006/ole">
            <p:oleObj spid="_x0000_s45063" name="Equation" r:id="rId3" imgW="2324100" imgH="203200" progId="Equation.3">
              <p:embed/>
            </p:oleObj>
          </a:graphicData>
        </a:graphic>
      </p:graphicFrame>
      <p:graphicFrame>
        <p:nvGraphicFramePr>
          <p:cNvPr id="45064" name="Object 8"/>
          <p:cNvGraphicFramePr>
            <a:graphicFrameLocks noChangeAspect="1"/>
          </p:cNvGraphicFramePr>
          <p:nvPr/>
        </p:nvGraphicFramePr>
        <p:xfrm>
          <a:off x="1528812" y="2329676"/>
          <a:ext cx="6276975" cy="358775"/>
        </p:xfrm>
        <a:graphic>
          <a:graphicData uri="http://schemas.openxmlformats.org/presentationml/2006/ole">
            <p:oleObj spid="_x0000_s45064" name="Equation" r:id="rId4" imgW="3556000" imgH="203200" progId="Equation.3">
              <p:embed/>
            </p:oleObj>
          </a:graphicData>
        </a:graphic>
      </p:graphicFrame>
      <p:graphicFrame>
        <p:nvGraphicFramePr>
          <p:cNvPr id="45065" name="Object 9"/>
          <p:cNvGraphicFramePr>
            <a:graphicFrameLocks noChangeAspect="1"/>
          </p:cNvGraphicFramePr>
          <p:nvPr/>
        </p:nvGraphicFramePr>
        <p:xfrm>
          <a:off x="1504682" y="2864922"/>
          <a:ext cx="5446713" cy="358775"/>
        </p:xfrm>
        <a:graphic>
          <a:graphicData uri="http://schemas.openxmlformats.org/presentationml/2006/ole">
            <p:oleObj spid="_x0000_s45065" name="Equation" r:id="rId5" imgW="3086100" imgH="203200" progId="Equation.3">
              <p:embed/>
            </p:oleObj>
          </a:graphicData>
        </a:graphic>
      </p:graphicFrame>
      <p:graphicFrame>
        <p:nvGraphicFramePr>
          <p:cNvPr id="45066" name="Object 10"/>
          <p:cNvGraphicFramePr>
            <a:graphicFrameLocks noChangeAspect="1"/>
          </p:cNvGraphicFramePr>
          <p:nvPr/>
        </p:nvGraphicFramePr>
        <p:xfrm>
          <a:off x="1473200" y="3979822"/>
          <a:ext cx="5181599" cy="441070"/>
        </p:xfrm>
        <a:graphic>
          <a:graphicData uri="http://schemas.openxmlformats.org/presentationml/2006/ole">
            <p:oleObj spid="_x0000_s45066" name="Equation" r:id="rId6" imgW="2387600" imgH="203200" progId="Equation.3">
              <p:embed/>
            </p:oleObj>
          </a:graphicData>
        </a:graphic>
      </p:graphicFrame>
      <p:graphicFrame>
        <p:nvGraphicFramePr>
          <p:cNvPr id="45067" name="Object 11"/>
          <p:cNvGraphicFramePr>
            <a:graphicFrameLocks noChangeAspect="1"/>
          </p:cNvGraphicFramePr>
          <p:nvPr/>
        </p:nvGraphicFramePr>
        <p:xfrm>
          <a:off x="1505415" y="4496018"/>
          <a:ext cx="5154272" cy="441070"/>
        </p:xfrm>
        <a:graphic>
          <a:graphicData uri="http://schemas.openxmlformats.org/presentationml/2006/ole">
            <p:oleObj spid="_x0000_s45067" name="Equation" r:id="rId7" imgW="2374900" imgH="203200" progId="Equation.3">
              <p:embed/>
            </p:oleObj>
          </a:graphicData>
        </a:graphic>
      </p:graphicFrame>
      <p:graphicFrame>
        <p:nvGraphicFramePr>
          <p:cNvPr id="45068" name="Object 12"/>
          <p:cNvGraphicFramePr>
            <a:graphicFrameLocks noChangeAspect="1"/>
          </p:cNvGraphicFramePr>
          <p:nvPr/>
        </p:nvGraphicFramePr>
        <p:xfrm>
          <a:off x="1451054" y="5020071"/>
          <a:ext cx="5179643" cy="441070"/>
        </p:xfrm>
        <a:graphic>
          <a:graphicData uri="http://schemas.openxmlformats.org/presentationml/2006/ole">
            <p:oleObj spid="_x0000_s45068" name="Equation" r:id="rId8" imgW="2387600" imgH="203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0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0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0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0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6.4 </a:t>
            </a:r>
            <a:r>
              <a:rPr lang="en-US" sz="2800" dirty="0" smtClean="0"/>
              <a:t>version 2.0</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If we form an array of only the numbers, we obtain the </a:t>
            </a:r>
            <a:r>
              <a:rPr lang="en-US" sz="2400" b="1" dirty="0" smtClean="0"/>
              <a:t>coefficient matrix</a:t>
            </a:r>
            <a:r>
              <a:rPr lang="en-US" sz="2400" dirty="0" smtClean="0"/>
              <a:t>:</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Comments:</a:t>
            </a:r>
          </a:p>
          <a:p>
            <a:pPr marL="971550" lvl="1" indent="-571500"/>
            <a:r>
              <a:rPr lang="en-US" sz="2000" dirty="0" smtClean="0"/>
              <a:t>This is a matrix; specifically it is a 3x3 matrix</a:t>
            </a:r>
          </a:p>
          <a:p>
            <a:pPr marL="971550" lvl="1" indent="-571500"/>
            <a:r>
              <a:rPr lang="en-US" sz="2000" dirty="0" smtClean="0"/>
              <a:t>Each column sums to 1</a:t>
            </a:r>
          </a:p>
          <a:p>
            <a:pPr marL="971550" lvl="1" indent="-571500"/>
            <a:r>
              <a:rPr lang="en-US" sz="2000" dirty="0" smtClean="0"/>
              <a:t>Diagonal entries represent proportions of each class that stay in that class each time step</a:t>
            </a:r>
          </a:p>
          <a:p>
            <a:pPr marL="971550" lvl="1" indent="-571500"/>
            <a:r>
              <a:rPr lang="en-US" sz="2000" dirty="0" smtClean="0"/>
              <a:t>Off-diagonal entries represent proportions of each class that move to other classes each time step:</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graphicFrame>
        <p:nvGraphicFramePr>
          <p:cNvPr id="11" name="Object 10"/>
          <p:cNvGraphicFramePr>
            <a:graphicFrameLocks noChangeAspect="1"/>
          </p:cNvGraphicFramePr>
          <p:nvPr/>
        </p:nvGraphicFramePr>
        <p:xfrm>
          <a:off x="3085481" y="2127404"/>
          <a:ext cx="1906264" cy="1254752"/>
        </p:xfrm>
        <a:graphic>
          <a:graphicData uri="http://schemas.openxmlformats.org/presentationml/2006/ole">
            <p:oleObj spid="_x0000_s46088" name="Equation" r:id="rId3" imgW="1003300" imgH="660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Biological Motivation</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571500" indent="-571500"/>
            <a:r>
              <a:rPr lang="en-US" sz="2400" dirty="0" smtClean="0"/>
              <a:t>Biological objects of interest have </a:t>
            </a:r>
            <a:r>
              <a:rPr lang="en-US" sz="2400" i="1" dirty="0" smtClean="0"/>
              <a:t>structure </a:t>
            </a:r>
            <a:r>
              <a:rPr lang="en-US" sz="2400" dirty="0" smtClean="0"/>
              <a:t>that suggest to us the way those objects should be analyzed, for example:</a:t>
            </a:r>
          </a:p>
          <a:p>
            <a:pPr marL="971550" lvl="1" indent="-571500"/>
            <a:r>
              <a:rPr lang="en-US" sz="2000" dirty="0" smtClean="0"/>
              <a:t>various components of cells, e.g. chemical composition</a:t>
            </a:r>
          </a:p>
          <a:p>
            <a:pPr marL="971550" lvl="1" indent="-571500"/>
            <a:r>
              <a:rPr lang="en-US" sz="2000" dirty="0" smtClean="0"/>
              <a:t>cellular composition of tissues</a:t>
            </a:r>
          </a:p>
          <a:p>
            <a:pPr marL="971550" lvl="1" indent="-571500"/>
            <a:r>
              <a:rPr lang="en-US" sz="2000" dirty="0" smtClean="0"/>
              <a:t>tissue composition of individual organisms</a:t>
            </a:r>
          </a:p>
          <a:p>
            <a:pPr marL="971550" lvl="1" indent="-571500"/>
            <a:r>
              <a:rPr lang="en-US" sz="2000" dirty="0" smtClean="0"/>
              <a:t>composition of different individuals which make up a population, e.g. demographic structure (gender, age, location, economic status) or epidemiological structure (susceptible, infected, recovered)</a:t>
            </a:r>
          </a:p>
          <a:p>
            <a:pPr marL="971550" lvl="1" indent="-571500"/>
            <a:r>
              <a:rPr lang="en-US" sz="2000" dirty="0" smtClean="0"/>
              <a:t>species which make up a community</a:t>
            </a:r>
          </a:p>
          <a:p>
            <a:pPr marL="971550" lvl="1" indent="-571500"/>
            <a:r>
              <a:rPr lang="en-US" sz="2000" dirty="0" smtClean="0"/>
              <a:t>types of habitat across a landscape </a:t>
            </a:r>
          </a:p>
          <a:p>
            <a:pPr marL="571500" indent="-571500"/>
            <a:r>
              <a:rPr lang="en-US" sz="2400" dirty="0" smtClean="0"/>
              <a:t>In this unit we will discuss mathematical concepts that provide a way to describe the structure/composition of these biological objects and a mechanism to analyze how the composition might </a:t>
            </a:r>
            <a:r>
              <a:rPr lang="en-US" sz="2400" i="1" dirty="0" smtClean="0"/>
              <a:t>change through time or across space</a:t>
            </a:r>
            <a:r>
              <a:rPr lang="en-US" sz="2400" dirty="0" smtClean="0"/>
              <a:t> (dynamics)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1. </a:t>
            </a:r>
            <a:r>
              <a:rPr lang="en-US" dirty="0" smtClean="0"/>
              <a:t>Introduction to Unit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6.4 </a:t>
            </a:r>
            <a:r>
              <a:rPr lang="en-US" sz="2800" dirty="0" smtClean="0"/>
              <a:t>version 2.0</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One can think of the coefficient matrix in the following way:</a:t>
            </a:r>
          </a:p>
          <a:p>
            <a:pPr marL="571500" indent="-571500"/>
            <a:endParaRPr lang="en-US" sz="1600" dirty="0" smtClean="0"/>
          </a:p>
          <a:p>
            <a:pPr marL="571500" indent="-571500">
              <a:buNone/>
            </a:pPr>
            <a:endParaRPr lang="en-US" sz="1600" dirty="0" smtClean="0"/>
          </a:p>
          <a:p>
            <a:pPr marL="571500" indent="-571500">
              <a:buNone/>
            </a:pPr>
            <a:r>
              <a:rPr lang="en-US" sz="1600" dirty="0" smtClean="0"/>
              <a:t>					          	</a:t>
            </a:r>
            <a:r>
              <a:rPr lang="en-US" sz="1800" dirty="0" smtClean="0"/>
              <a:t>moving from</a:t>
            </a:r>
          </a:p>
          <a:p>
            <a:pPr marL="571500" indent="-571500">
              <a:buNone/>
            </a:pPr>
            <a:endParaRPr lang="en-US" sz="1800" dirty="0" smtClean="0"/>
          </a:p>
          <a:p>
            <a:pPr marL="571500" indent="-571500">
              <a:buNone/>
            </a:pPr>
            <a:endParaRPr lang="en-US" sz="1800" dirty="0" smtClean="0"/>
          </a:p>
          <a:p>
            <a:pPr marL="571500" indent="-571500">
              <a:buNone/>
            </a:pPr>
            <a:endParaRPr lang="en-US" sz="1800" dirty="0" smtClean="0"/>
          </a:p>
          <a:p>
            <a:pPr marL="571500" indent="-571500">
              <a:buNone/>
            </a:pPr>
            <a:r>
              <a:rPr lang="en-US" sz="1800" dirty="0" smtClean="0"/>
              <a:t>	moving into</a:t>
            </a:r>
          </a:p>
          <a:p>
            <a:pPr marL="571500" indent="-571500">
              <a:buNone/>
            </a:pPr>
            <a:endParaRPr lang="en-US" sz="1800" dirty="0" smtClean="0"/>
          </a:p>
          <a:p>
            <a:pPr marL="571500" indent="-571500">
              <a:buNone/>
            </a:pPr>
            <a:endParaRPr lang="en-US" sz="1800" dirty="0" smtClean="0"/>
          </a:p>
          <a:p>
            <a:pPr marL="571500" indent="-571500">
              <a:buNone/>
            </a:pPr>
            <a:endParaRPr lang="en-US" sz="1800" dirty="0" smtClean="0"/>
          </a:p>
          <a:p>
            <a:pPr marL="571500" indent="-571500">
              <a:buNone/>
            </a:pPr>
            <a:endParaRPr lang="en-US" sz="1800" dirty="0" smtClean="0"/>
          </a:p>
          <a:p>
            <a:pPr marL="571500" indent="-571500"/>
            <a:r>
              <a:rPr lang="en-US" sz="2400" dirty="0" smtClean="0"/>
              <a:t>For this reason, the coefficient matrix sometimes called a transfer matrix</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graphicFrame>
        <p:nvGraphicFramePr>
          <p:cNvPr id="47107" name="Object 3"/>
          <p:cNvGraphicFramePr>
            <a:graphicFrameLocks noChangeAspect="1"/>
          </p:cNvGraphicFramePr>
          <p:nvPr/>
        </p:nvGraphicFramePr>
        <p:xfrm>
          <a:off x="3163549" y="3134093"/>
          <a:ext cx="2377260" cy="1565021"/>
        </p:xfrm>
        <a:graphic>
          <a:graphicData uri="http://schemas.openxmlformats.org/presentationml/2006/ole">
            <p:oleObj spid="_x0000_s47107" name="Equation" r:id="rId3" imgW="1003300" imgH="660400" progId="Equation.3">
              <p:embed/>
            </p:oleObj>
          </a:graphicData>
        </a:graphic>
      </p:graphicFrame>
      <p:graphicFrame>
        <p:nvGraphicFramePr>
          <p:cNvPr id="8" name="Object 7"/>
          <p:cNvGraphicFramePr>
            <a:graphicFrameLocks noChangeAspect="1"/>
          </p:cNvGraphicFramePr>
          <p:nvPr/>
        </p:nvGraphicFramePr>
        <p:xfrm>
          <a:off x="3404049" y="2677872"/>
          <a:ext cx="2033058" cy="322068"/>
        </p:xfrm>
        <a:graphic>
          <a:graphicData uri="http://schemas.openxmlformats.org/presentationml/2006/ole">
            <p:oleObj spid="_x0000_s47108" name="Equation" r:id="rId4" imgW="1282700" imgH="203200" progId="Equation.3">
              <p:embed/>
            </p:oleObj>
          </a:graphicData>
        </a:graphic>
      </p:graphicFrame>
      <p:graphicFrame>
        <p:nvGraphicFramePr>
          <p:cNvPr id="47109" name="Object 5"/>
          <p:cNvGraphicFramePr>
            <a:graphicFrameLocks noChangeAspect="1"/>
          </p:cNvGraphicFramePr>
          <p:nvPr/>
        </p:nvGraphicFramePr>
        <p:xfrm>
          <a:off x="2431614" y="3134093"/>
          <a:ext cx="626938" cy="1560005"/>
        </p:xfrm>
        <a:graphic>
          <a:graphicData uri="http://schemas.openxmlformats.org/presentationml/2006/ole">
            <p:oleObj spid="_x0000_s47109" name="Equation" r:id="rId5" imgW="469900" imgH="1168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6.4 </a:t>
            </a:r>
            <a:r>
              <a:rPr lang="en-US" sz="2800" dirty="0" smtClean="0"/>
              <a:t>version 2.0</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Rewriting again:</a:t>
            </a:r>
          </a:p>
          <a:p>
            <a:pPr marL="571500" indent="-571500"/>
            <a:endParaRPr lang="en-US" sz="2400" dirty="0" smtClean="0"/>
          </a:p>
          <a:p>
            <a:pPr marL="571500" indent="-571500"/>
            <a:endParaRPr lang="en-US" sz="2400" dirty="0" smtClean="0"/>
          </a:p>
          <a:p>
            <a:pPr marL="571500" indent="-571500">
              <a:buNone/>
            </a:pPr>
            <a:endParaRPr lang="en-US" sz="2400" dirty="0" smtClean="0"/>
          </a:p>
          <a:p>
            <a:pPr marL="571500" indent="-571500"/>
            <a:r>
              <a:rPr lang="en-US" sz="2400" dirty="0" smtClean="0"/>
              <a:t>Comments:</a:t>
            </a:r>
          </a:p>
          <a:p>
            <a:pPr marL="971550" lvl="1" indent="-571500"/>
            <a:r>
              <a:rPr lang="en-US" sz="2000" dirty="0" smtClean="0"/>
              <a:t>The equation above involves matrix multiplication; to be discussed </a:t>
            </a:r>
            <a:r>
              <a:rPr lang="en-US" sz="2000" smtClean="0"/>
              <a:t>in Chapter 7</a:t>
            </a:r>
          </a:p>
          <a:p>
            <a:pPr marL="971550" lvl="1" indent="-571500"/>
            <a:r>
              <a:rPr lang="en-US" sz="2000" dirty="0" smtClean="0"/>
              <a:t>Transfer matrices can be represented by a flow diagram:</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graphicFrame>
        <p:nvGraphicFramePr>
          <p:cNvPr id="47107" name="Object 3"/>
          <p:cNvGraphicFramePr>
            <a:graphicFrameLocks noChangeAspect="1"/>
          </p:cNvGraphicFramePr>
          <p:nvPr/>
        </p:nvGraphicFramePr>
        <p:xfrm>
          <a:off x="1110731" y="1717062"/>
          <a:ext cx="6148640" cy="1323848"/>
        </p:xfrm>
        <a:graphic>
          <a:graphicData uri="http://schemas.openxmlformats.org/presentationml/2006/ole">
            <p:oleObj spid="_x0000_s48130" name="Equation" r:id="rId3" imgW="3187700" imgH="685800" progId="Equation.3">
              <p:embed/>
            </p:oleObj>
          </a:graphicData>
        </a:graphic>
      </p:graphicFrame>
      <p:pic>
        <p:nvPicPr>
          <p:cNvPr id="9" name="Picture 8"/>
          <p:cNvPicPr>
            <a:picLocks noChangeAspect="1"/>
          </p:cNvPicPr>
          <p:nvPr/>
        </p:nvPicPr>
        <p:blipFill>
          <a:blip r:embed="rId4"/>
          <a:stretch>
            <a:fillRect/>
          </a:stretch>
        </p:blipFill>
        <p:spPr>
          <a:xfrm>
            <a:off x="2380849" y="4513013"/>
            <a:ext cx="3663300" cy="1640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Modeling Structural Change in General</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We now write this more generally; suppose we have </a:t>
            </a:r>
            <a:r>
              <a:rPr lang="en-US" sz="2400" dirty="0" err="1" smtClean="0"/>
              <a:t>n</a:t>
            </a:r>
            <a:r>
              <a:rPr lang="en-US" sz="2400" dirty="0" smtClean="0"/>
              <a:t> classes to our landscape:</a:t>
            </a:r>
          </a:p>
          <a:p>
            <a:pPr marL="971550" lvl="1" indent="-571500"/>
            <a:r>
              <a:rPr lang="en-US" sz="2000" dirty="0" smtClean="0"/>
              <a:t>Then we can write the vector describing the composition of the landscape (composition vector) at time step </a:t>
            </a:r>
            <a:r>
              <a:rPr lang="en-US" sz="2000" dirty="0" err="1" smtClean="0"/>
              <a:t>t</a:t>
            </a:r>
            <a:r>
              <a:rPr lang="en-US" sz="2000" dirty="0" smtClean="0"/>
              <a:t> as:</a:t>
            </a:r>
          </a:p>
          <a:p>
            <a:pPr marL="971550" lvl="1" indent="-571500"/>
            <a:endParaRPr lang="en-US" sz="2000" dirty="0" smtClean="0"/>
          </a:p>
          <a:p>
            <a:pPr marL="971550" lvl="1" indent="-571500"/>
            <a:endParaRPr lang="en-US" sz="2000" dirty="0" smtClean="0"/>
          </a:p>
          <a:p>
            <a:pPr marL="971550" lvl="1" indent="-571500"/>
            <a:endParaRPr lang="en-US" sz="2000" dirty="0" smtClean="0"/>
          </a:p>
          <a:p>
            <a:pPr marL="971550" lvl="1" indent="-571500">
              <a:buNone/>
            </a:pPr>
            <a:endParaRPr lang="en-US" sz="2000" dirty="0" smtClean="0"/>
          </a:p>
          <a:p>
            <a:pPr marL="971550" lvl="1" indent="-571500">
              <a:buNone/>
            </a:pPr>
            <a:r>
              <a:rPr lang="en-US" sz="2000" dirty="0" smtClean="0"/>
              <a:t>	where the </a:t>
            </a:r>
            <a:r>
              <a:rPr lang="en-US" sz="2000" dirty="0" err="1" smtClean="0"/>
              <a:t>k</a:t>
            </a:r>
            <a:r>
              <a:rPr lang="en-US" sz="2000" baseline="30000" dirty="0" err="1" smtClean="0"/>
              <a:t>th</a:t>
            </a:r>
            <a:r>
              <a:rPr lang="en-US" sz="2000" dirty="0" smtClean="0"/>
              <a:t> entry, </a:t>
            </a:r>
            <a:r>
              <a:rPr lang="en-US" sz="2000" i="1" dirty="0" err="1" smtClean="0"/>
              <a:t>v</a:t>
            </a:r>
            <a:r>
              <a:rPr lang="en-US" sz="2000" baseline="-25000" dirty="0" err="1" smtClean="0"/>
              <a:t>k</a:t>
            </a:r>
            <a:r>
              <a:rPr lang="en-US" sz="2000" dirty="0" err="1" smtClean="0"/>
              <a:t>(</a:t>
            </a:r>
            <a:r>
              <a:rPr lang="en-US" sz="2000" i="1" dirty="0" err="1" smtClean="0"/>
              <a:t>t</a:t>
            </a:r>
            <a:r>
              <a:rPr lang="en-US" sz="2000" dirty="0" smtClean="0"/>
              <a:t>), is the proportion of the landscape that is class </a:t>
            </a:r>
            <a:r>
              <a:rPr lang="en-US" sz="2000" dirty="0" err="1" smtClean="0"/>
              <a:t>k</a:t>
            </a:r>
            <a:r>
              <a:rPr lang="en-US" sz="2000" dirty="0" smtClean="0"/>
              <a:t> at time </a:t>
            </a:r>
            <a:r>
              <a:rPr lang="en-US" sz="2000" dirty="0" err="1" smtClean="0"/>
              <a:t>t</a:t>
            </a:r>
            <a:endParaRPr lang="en-US" sz="2000" dirty="0" smtClean="0"/>
          </a:p>
          <a:p>
            <a:pPr marL="971550" lvl="1" indent="-571500"/>
            <a:r>
              <a:rPr lang="en-US" sz="2000" dirty="0" smtClean="0"/>
              <a:t>Since these are proportions, we have:</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graphicFrame>
        <p:nvGraphicFramePr>
          <p:cNvPr id="49155" name="Object 3"/>
          <p:cNvGraphicFramePr>
            <a:graphicFrameLocks noChangeAspect="1"/>
          </p:cNvGraphicFramePr>
          <p:nvPr/>
        </p:nvGraphicFramePr>
        <p:xfrm>
          <a:off x="3328988" y="2800508"/>
          <a:ext cx="1157250" cy="1322769"/>
        </p:xfrm>
        <a:graphic>
          <a:graphicData uri="http://schemas.openxmlformats.org/presentationml/2006/ole">
            <p:oleObj spid="_x0000_s49155" name="Equation" r:id="rId3" imgW="800100" imgH="914400" progId="Equation.3">
              <p:embed/>
            </p:oleObj>
          </a:graphicData>
        </a:graphic>
      </p:graphicFrame>
      <p:graphicFrame>
        <p:nvGraphicFramePr>
          <p:cNvPr id="49156" name="Object 4"/>
          <p:cNvGraphicFramePr>
            <a:graphicFrameLocks noChangeAspect="1"/>
          </p:cNvGraphicFramePr>
          <p:nvPr/>
        </p:nvGraphicFramePr>
        <p:xfrm>
          <a:off x="1647006" y="5284867"/>
          <a:ext cx="6392862" cy="806450"/>
        </p:xfrm>
        <a:graphic>
          <a:graphicData uri="http://schemas.openxmlformats.org/presentationml/2006/ole">
            <p:oleObj spid="_x0000_s49156" name="Equation" r:id="rId4" imgW="3416300" imgH="431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Modeling Structural Change in General</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We now write this more generally; suppose we have </a:t>
            </a:r>
            <a:r>
              <a:rPr lang="en-US" sz="2400" dirty="0" err="1" smtClean="0"/>
              <a:t>n</a:t>
            </a:r>
            <a:r>
              <a:rPr lang="en-US" sz="2400" dirty="0" smtClean="0"/>
              <a:t> classes to our landscape:</a:t>
            </a:r>
          </a:p>
          <a:p>
            <a:pPr marL="971550" lvl="1" indent="-571500"/>
            <a:r>
              <a:rPr lang="en-US" sz="2000" dirty="0" smtClean="0"/>
              <a:t>Next, we create an array with </a:t>
            </a:r>
            <a:r>
              <a:rPr lang="en-US" sz="2000" dirty="0" err="1" smtClean="0"/>
              <a:t>n</a:t>
            </a:r>
            <a:r>
              <a:rPr lang="en-US" sz="2000" dirty="0" smtClean="0"/>
              <a:t> rows and </a:t>
            </a:r>
            <a:r>
              <a:rPr lang="en-US" sz="2000" dirty="0" err="1" smtClean="0"/>
              <a:t>n</a:t>
            </a:r>
            <a:r>
              <a:rPr lang="en-US" sz="2000" dirty="0" smtClean="0"/>
              <a:t> columns, i.e. an </a:t>
            </a:r>
            <a:r>
              <a:rPr lang="en-US" sz="2000" dirty="0" err="1" smtClean="0"/>
              <a:t>n</a:t>
            </a:r>
            <a:r>
              <a:rPr lang="en-US" sz="2000" dirty="0" smtClean="0"/>
              <a:t> × </a:t>
            </a:r>
            <a:r>
              <a:rPr lang="en-US" sz="2000" dirty="0" err="1" smtClean="0"/>
              <a:t>n</a:t>
            </a:r>
            <a:r>
              <a:rPr lang="en-US" sz="2000" dirty="0" smtClean="0"/>
              <a:t> matrix:</a:t>
            </a:r>
          </a:p>
          <a:p>
            <a:pPr marL="971550" lvl="1" indent="-571500"/>
            <a:endParaRPr lang="en-US" sz="2000" dirty="0" smtClean="0"/>
          </a:p>
          <a:p>
            <a:pPr marL="971550" lvl="1" indent="-571500"/>
            <a:endParaRPr lang="en-US" sz="2000" dirty="0" smtClean="0"/>
          </a:p>
          <a:p>
            <a:pPr marL="971550" lvl="1" indent="-571500"/>
            <a:endParaRPr lang="en-US" sz="2000" dirty="0" smtClean="0"/>
          </a:p>
          <a:p>
            <a:pPr marL="971550" lvl="1" indent="-571500">
              <a:buNone/>
            </a:pPr>
            <a:endParaRPr lang="en-US" sz="2000" dirty="0" smtClean="0"/>
          </a:p>
          <a:p>
            <a:pPr marL="971550" lvl="1" indent="-571500">
              <a:buNone/>
            </a:pPr>
            <a:r>
              <a:rPr lang="en-US" sz="2000" dirty="0" smtClean="0"/>
              <a:t>	where </a:t>
            </a:r>
            <a:r>
              <a:rPr lang="en-US" sz="2000" dirty="0" err="1" smtClean="0"/>
              <a:t>a</a:t>
            </a:r>
            <a:r>
              <a:rPr lang="en-US" sz="2000" baseline="-25000" dirty="0" err="1" smtClean="0"/>
              <a:t>ij</a:t>
            </a:r>
            <a:r>
              <a:rPr lang="en-US" sz="2000" dirty="0" smtClean="0"/>
              <a:t> is the proportion of class </a:t>
            </a:r>
            <a:r>
              <a:rPr lang="en-US" sz="2000" dirty="0" err="1" smtClean="0"/>
              <a:t>j</a:t>
            </a:r>
            <a:r>
              <a:rPr lang="en-US" sz="2000" dirty="0" smtClean="0"/>
              <a:t> that becomes or moves into class </a:t>
            </a:r>
            <a:r>
              <a:rPr lang="en-US" sz="2000" dirty="0" err="1" smtClean="0"/>
              <a:t>i</a:t>
            </a:r>
            <a:r>
              <a:rPr lang="en-US" sz="2000" dirty="0" smtClean="0"/>
              <a:t> (i.e., this is a transfer matrix)</a:t>
            </a:r>
          </a:p>
          <a:p>
            <a:pPr marL="971550" lvl="1" indent="-571500"/>
            <a:r>
              <a:rPr lang="en-US" sz="2000" dirty="0" smtClean="0"/>
              <a:t>We must have the entries of each column of matrix A sum to 1:</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graphicFrame>
        <p:nvGraphicFramePr>
          <p:cNvPr id="49155" name="Object 3"/>
          <p:cNvGraphicFramePr>
            <a:graphicFrameLocks noChangeAspect="1"/>
          </p:cNvGraphicFramePr>
          <p:nvPr/>
        </p:nvGraphicFramePr>
        <p:xfrm>
          <a:off x="2824163" y="2675791"/>
          <a:ext cx="2166937" cy="1285875"/>
        </p:xfrm>
        <a:graphic>
          <a:graphicData uri="http://schemas.openxmlformats.org/presentationml/2006/ole">
            <p:oleObj spid="_x0000_s50178" name="Equation" r:id="rId3" imgW="1498600" imgH="889000" progId="Equation.3">
              <p:embed/>
            </p:oleObj>
          </a:graphicData>
        </a:graphic>
      </p:graphicFrame>
      <p:graphicFrame>
        <p:nvGraphicFramePr>
          <p:cNvPr id="49156" name="Object 4"/>
          <p:cNvGraphicFramePr>
            <a:graphicFrameLocks noChangeAspect="1"/>
          </p:cNvGraphicFramePr>
          <p:nvPr/>
        </p:nvGraphicFramePr>
        <p:xfrm>
          <a:off x="1649839" y="5284788"/>
          <a:ext cx="5634038" cy="806450"/>
        </p:xfrm>
        <a:graphic>
          <a:graphicData uri="http://schemas.openxmlformats.org/presentationml/2006/ole">
            <p:oleObj spid="_x0000_s50179" name="Equation" r:id="rId4" imgW="3009900" imgH="431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Modeling Structural Change in General</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We now write this more generally; suppose we have </a:t>
            </a:r>
            <a:r>
              <a:rPr lang="en-US" sz="2400" dirty="0" err="1" smtClean="0"/>
              <a:t>n</a:t>
            </a:r>
            <a:r>
              <a:rPr lang="en-US" sz="2400" dirty="0" smtClean="0"/>
              <a:t> classes to our landscape:</a:t>
            </a:r>
          </a:p>
          <a:p>
            <a:pPr marL="971550" lvl="1" indent="-571500"/>
            <a:r>
              <a:rPr lang="en-US" sz="2000" dirty="0" smtClean="0"/>
              <a:t>Now we can describe the composition of the landscape at time step </a:t>
            </a:r>
            <a:r>
              <a:rPr lang="en-US" sz="2000" dirty="0" err="1" smtClean="0"/>
              <a:t>t</a:t>
            </a:r>
            <a:r>
              <a:rPr lang="en-US" sz="2000" dirty="0" smtClean="0"/>
              <a:t> + 1 as:</a:t>
            </a:r>
          </a:p>
          <a:p>
            <a:pPr marL="971550" lvl="1" indent="-571500"/>
            <a:endParaRPr lang="en-US" sz="2000" dirty="0" smtClean="0"/>
          </a:p>
          <a:p>
            <a:pPr marL="971550" lvl="1" indent="-571500"/>
            <a:endParaRPr lang="en-US" sz="2000" dirty="0" smtClean="0"/>
          </a:p>
          <a:p>
            <a:pPr marL="971550" lvl="1" indent="-571500"/>
            <a:endParaRPr lang="en-US" sz="2000" dirty="0" smtClean="0"/>
          </a:p>
          <a:p>
            <a:pPr marL="971550" lvl="1" indent="-571500">
              <a:buNone/>
            </a:pPr>
            <a:endParaRPr lang="en-US" sz="2000" dirty="0" smtClean="0"/>
          </a:p>
          <a:p>
            <a:pPr marL="971550" lvl="1" indent="-571500">
              <a:buNone/>
            </a:pPr>
            <a:r>
              <a:rPr lang="en-US" sz="2000" dirty="0" smtClean="0"/>
              <a:t>	</a:t>
            </a:r>
          </a:p>
          <a:p>
            <a:pPr marL="971550" lvl="1" indent="-571500"/>
            <a:r>
              <a:rPr lang="en-US" sz="2000" dirty="0" smtClean="0"/>
              <a:t>Or very succinctly:</a:t>
            </a:r>
          </a:p>
          <a:p>
            <a:pPr marL="971550" lvl="1" indent="-571500"/>
            <a:endParaRPr lang="en-US" sz="2000" dirty="0" smtClean="0"/>
          </a:p>
          <a:p>
            <a:pPr marL="971550" lvl="1" indent="-571500"/>
            <a:endParaRPr lang="en-US" sz="2000" dirty="0" smtClean="0"/>
          </a:p>
          <a:p>
            <a:pPr marL="971550" lvl="1" indent="-571500"/>
            <a:r>
              <a:rPr lang="en-US" sz="2000" dirty="0" smtClean="0"/>
              <a:t>These are our dynamic equations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graphicFrame>
        <p:nvGraphicFramePr>
          <p:cNvPr id="49155" name="Object 3"/>
          <p:cNvGraphicFramePr>
            <a:graphicFrameLocks noChangeAspect="1"/>
          </p:cNvGraphicFramePr>
          <p:nvPr/>
        </p:nvGraphicFramePr>
        <p:xfrm>
          <a:off x="2413406" y="2827516"/>
          <a:ext cx="4064514" cy="1532699"/>
        </p:xfrm>
        <a:graphic>
          <a:graphicData uri="http://schemas.openxmlformats.org/presentationml/2006/ole">
            <p:oleObj spid="_x0000_s51202" name="Equation" r:id="rId3" imgW="2425700" imgH="914400" progId="Equation.3">
              <p:embed/>
            </p:oleObj>
          </a:graphicData>
        </a:graphic>
      </p:graphicFrame>
      <p:graphicFrame>
        <p:nvGraphicFramePr>
          <p:cNvPr id="49156" name="Object 4"/>
          <p:cNvGraphicFramePr>
            <a:graphicFrameLocks noChangeAspect="1"/>
          </p:cNvGraphicFramePr>
          <p:nvPr/>
        </p:nvGraphicFramePr>
        <p:xfrm>
          <a:off x="3210349" y="4983854"/>
          <a:ext cx="2269667" cy="489134"/>
        </p:xfrm>
        <a:graphic>
          <a:graphicData uri="http://schemas.openxmlformats.org/presentationml/2006/ole">
            <p:oleObj spid="_x0000_s51203" name="Equation" r:id="rId4" imgW="939800" imgH="203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6.5</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Suppose we want to model how the composition of a coastal wetlands changes over time. </a:t>
            </a:r>
          </a:p>
          <a:p>
            <a:pPr marL="571500" indent="-571500"/>
            <a:r>
              <a:rPr lang="en-US" sz="2400" dirty="0" smtClean="0"/>
              <a:t>Again, we will structure the wetlands into submerged, saturated, and dry. </a:t>
            </a:r>
          </a:p>
          <a:p>
            <a:pPr marL="571500" indent="-571500"/>
            <a:r>
              <a:rPr lang="en-US" sz="2400" dirty="0" smtClean="0"/>
              <a:t>After a couple decades of data collection we know that every 10 years:</a:t>
            </a:r>
          </a:p>
          <a:p>
            <a:pPr marL="971550" lvl="1" indent="-571500"/>
            <a:r>
              <a:rPr lang="en-US" sz="2000" dirty="0" smtClean="0"/>
              <a:t>5% of submerged wetlands become saturated</a:t>
            </a:r>
          </a:p>
          <a:p>
            <a:pPr marL="971550" lvl="1" indent="-571500"/>
            <a:r>
              <a:rPr lang="en-US" sz="2000" dirty="0" smtClean="0"/>
              <a:t>1% of submerged wetlands become dry</a:t>
            </a:r>
          </a:p>
          <a:p>
            <a:pPr marL="971550" lvl="1" indent="-571500"/>
            <a:r>
              <a:rPr lang="en-US" sz="2000" dirty="0" smtClean="0"/>
              <a:t>12% of saturated wetlands become dry</a:t>
            </a:r>
          </a:p>
          <a:p>
            <a:pPr marL="971550" lvl="1" indent="-571500"/>
            <a:r>
              <a:rPr lang="en-US" sz="2000" dirty="0" smtClean="0"/>
              <a:t>2% of saturated wetlands become submerged again</a:t>
            </a:r>
          </a:p>
          <a:p>
            <a:pPr marL="971550" lvl="1" indent="-571500"/>
            <a:r>
              <a:rPr lang="en-US" sz="2000" dirty="0" smtClean="0"/>
              <a:t>6% of dry wetlands become saturated again</a:t>
            </a:r>
          </a:p>
          <a:p>
            <a:pPr marL="971550" lvl="1" indent="-571500"/>
            <a:r>
              <a:rPr lang="en-US" sz="2000" dirty="0" smtClean="0"/>
              <a:t>1% of dry wetlands become submerged again</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6.5</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It is convenient to summarize this information with a flow diagram:</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We want to find the matrix that describes how the composition of these coastal wetlands change every 10 years.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pic>
        <p:nvPicPr>
          <p:cNvPr id="6" name="Picture 5"/>
          <p:cNvPicPr>
            <a:picLocks noChangeAspect="1"/>
          </p:cNvPicPr>
          <p:nvPr/>
        </p:nvPicPr>
        <p:blipFill>
          <a:blip r:embed="rId2"/>
          <a:stretch>
            <a:fillRect/>
          </a:stretch>
        </p:blipFill>
        <p:spPr>
          <a:xfrm>
            <a:off x="2187019" y="2154357"/>
            <a:ext cx="4749438" cy="26314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6.5</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pic>
        <p:nvPicPr>
          <p:cNvPr id="6" name="Picture 5"/>
          <p:cNvPicPr>
            <a:picLocks noChangeAspect="1"/>
          </p:cNvPicPr>
          <p:nvPr/>
        </p:nvPicPr>
        <p:blipFill>
          <a:blip r:embed="rId3"/>
          <a:stretch>
            <a:fillRect/>
          </a:stretch>
        </p:blipFill>
        <p:spPr>
          <a:xfrm>
            <a:off x="1966716" y="1350961"/>
            <a:ext cx="4749438" cy="2631439"/>
          </a:xfrm>
          <a:prstGeom prst="rect">
            <a:avLst/>
          </a:prstGeom>
        </p:spPr>
      </p:pic>
      <p:graphicFrame>
        <p:nvGraphicFramePr>
          <p:cNvPr id="57346" name="Object 2"/>
          <p:cNvGraphicFramePr>
            <a:graphicFrameLocks noChangeAspect="1"/>
          </p:cNvGraphicFramePr>
          <p:nvPr/>
        </p:nvGraphicFramePr>
        <p:xfrm>
          <a:off x="2943225" y="4545013"/>
          <a:ext cx="2936875" cy="1625600"/>
        </p:xfrm>
        <a:graphic>
          <a:graphicData uri="http://schemas.openxmlformats.org/presentationml/2006/ole">
            <p:oleObj spid="_x0000_s61442" name="Equation" r:id="rId4" imgW="1193800" imgH="660400" progId="Equation.3">
              <p:embed/>
            </p:oleObj>
          </a:graphicData>
        </a:graphic>
      </p:graphicFrame>
      <p:sp>
        <p:nvSpPr>
          <p:cNvPr id="11" name="TextBox 10"/>
          <p:cNvSpPr txBox="1"/>
          <p:nvPr/>
        </p:nvSpPr>
        <p:spPr>
          <a:xfrm>
            <a:off x="3200779" y="3952177"/>
            <a:ext cx="2488306" cy="523220"/>
          </a:xfrm>
          <a:prstGeom prst="rect">
            <a:avLst/>
          </a:prstGeom>
          <a:noFill/>
        </p:spPr>
        <p:txBody>
          <a:bodyPr wrap="none" rtlCol="0">
            <a:spAutoFit/>
          </a:bodyPr>
          <a:lstStyle/>
          <a:p>
            <a:r>
              <a:rPr lang="en-US" sz="2800" dirty="0" err="1" smtClean="0">
                <a:solidFill>
                  <a:schemeClr val="bg1"/>
                </a:solidFill>
              </a:rPr>
              <a:t>u</a:t>
            </a:r>
            <a:r>
              <a:rPr lang="en-US" sz="2800" dirty="0" smtClean="0">
                <a:solidFill>
                  <a:schemeClr val="bg1"/>
                </a:solidFill>
              </a:rPr>
              <a:t>           </a:t>
            </a:r>
            <a:r>
              <a:rPr lang="en-US" sz="2800" dirty="0" err="1" smtClean="0">
                <a:solidFill>
                  <a:schemeClr val="bg1"/>
                </a:solidFill>
              </a:rPr>
              <a:t>s</a:t>
            </a:r>
            <a:r>
              <a:rPr lang="en-US" sz="2800" dirty="0" smtClean="0">
                <a:solidFill>
                  <a:schemeClr val="bg1"/>
                </a:solidFill>
              </a:rPr>
              <a:t>           </a:t>
            </a:r>
            <a:r>
              <a:rPr lang="en-US" sz="2800" dirty="0" err="1" smtClean="0">
                <a:solidFill>
                  <a:schemeClr val="bg1"/>
                </a:solidFill>
              </a:rPr>
              <a:t>d</a:t>
            </a:r>
            <a:endParaRPr lang="en-US" sz="2800" dirty="0">
              <a:solidFill>
                <a:schemeClr val="bg1"/>
              </a:solidFill>
            </a:endParaRPr>
          </a:p>
        </p:txBody>
      </p:sp>
      <p:sp>
        <p:nvSpPr>
          <p:cNvPr id="8" name="TextBox 7"/>
          <p:cNvSpPr txBox="1"/>
          <p:nvPr/>
        </p:nvSpPr>
        <p:spPr>
          <a:xfrm>
            <a:off x="2488080" y="4418663"/>
            <a:ext cx="373319" cy="1661993"/>
          </a:xfrm>
          <a:prstGeom prst="rect">
            <a:avLst/>
          </a:prstGeom>
          <a:noFill/>
        </p:spPr>
        <p:txBody>
          <a:bodyPr wrap="none" rtlCol="0">
            <a:spAutoFit/>
          </a:bodyPr>
          <a:lstStyle/>
          <a:p>
            <a:r>
              <a:rPr lang="en-US" sz="2800" dirty="0" err="1" smtClean="0">
                <a:solidFill>
                  <a:schemeClr val="bg1"/>
                </a:solidFill>
              </a:rPr>
              <a:t>u</a:t>
            </a:r>
            <a:endParaRPr lang="en-US" sz="2800" dirty="0" smtClean="0">
              <a:solidFill>
                <a:schemeClr val="bg1"/>
              </a:solidFill>
            </a:endParaRPr>
          </a:p>
          <a:p>
            <a:endParaRPr lang="en-US" sz="900" dirty="0" smtClean="0">
              <a:solidFill>
                <a:schemeClr val="bg1"/>
              </a:solidFill>
            </a:endParaRPr>
          </a:p>
          <a:p>
            <a:r>
              <a:rPr lang="en-US" sz="2800" dirty="0" err="1" smtClean="0">
                <a:solidFill>
                  <a:schemeClr val="bg1"/>
                </a:solidFill>
              </a:rPr>
              <a:t>s</a:t>
            </a:r>
            <a:endParaRPr lang="en-US" sz="2800" dirty="0" smtClean="0">
              <a:solidFill>
                <a:schemeClr val="bg1"/>
              </a:solidFill>
            </a:endParaRPr>
          </a:p>
          <a:p>
            <a:endParaRPr lang="en-US" sz="900" dirty="0" smtClean="0">
              <a:solidFill>
                <a:schemeClr val="bg1"/>
              </a:solidFill>
            </a:endParaRPr>
          </a:p>
          <a:p>
            <a:r>
              <a:rPr lang="en-US" sz="2800" dirty="0" err="1" smtClean="0">
                <a:solidFill>
                  <a:schemeClr val="bg1"/>
                </a:solidFill>
              </a:rPr>
              <a:t>d</a:t>
            </a:r>
            <a:endParaRPr lang="en-US" sz="2800" dirty="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6.5</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pic>
        <p:nvPicPr>
          <p:cNvPr id="6" name="Picture 5"/>
          <p:cNvPicPr>
            <a:picLocks noChangeAspect="1"/>
          </p:cNvPicPr>
          <p:nvPr/>
        </p:nvPicPr>
        <p:blipFill>
          <a:blip r:embed="rId3"/>
          <a:stretch>
            <a:fillRect/>
          </a:stretch>
        </p:blipFill>
        <p:spPr>
          <a:xfrm>
            <a:off x="1966716" y="1350961"/>
            <a:ext cx="4749438" cy="2631439"/>
          </a:xfrm>
          <a:prstGeom prst="rect">
            <a:avLst/>
          </a:prstGeom>
        </p:spPr>
      </p:pic>
      <p:graphicFrame>
        <p:nvGraphicFramePr>
          <p:cNvPr id="57346" name="Object 2"/>
          <p:cNvGraphicFramePr>
            <a:graphicFrameLocks noChangeAspect="1"/>
          </p:cNvGraphicFramePr>
          <p:nvPr/>
        </p:nvGraphicFramePr>
        <p:xfrm>
          <a:off x="2957513" y="4545013"/>
          <a:ext cx="2906712" cy="1625600"/>
        </p:xfrm>
        <a:graphic>
          <a:graphicData uri="http://schemas.openxmlformats.org/presentationml/2006/ole">
            <p:oleObj spid="_x0000_s63490" name="Equation" r:id="rId4" imgW="1181100" imgH="660400" progId="Equation.3">
              <p:embed/>
            </p:oleObj>
          </a:graphicData>
        </a:graphic>
      </p:graphicFrame>
      <p:sp>
        <p:nvSpPr>
          <p:cNvPr id="11" name="TextBox 10"/>
          <p:cNvSpPr txBox="1"/>
          <p:nvPr/>
        </p:nvSpPr>
        <p:spPr>
          <a:xfrm>
            <a:off x="3200779" y="3952177"/>
            <a:ext cx="2488306" cy="523220"/>
          </a:xfrm>
          <a:prstGeom prst="rect">
            <a:avLst/>
          </a:prstGeom>
          <a:noFill/>
        </p:spPr>
        <p:txBody>
          <a:bodyPr wrap="none" rtlCol="0">
            <a:spAutoFit/>
          </a:bodyPr>
          <a:lstStyle/>
          <a:p>
            <a:r>
              <a:rPr lang="en-US" sz="2800" dirty="0" err="1" smtClean="0">
                <a:solidFill>
                  <a:schemeClr val="bg1"/>
                </a:solidFill>
              </a:rPr>
              <a:t>u</a:t>
            </a:r>
            <a:r>
              <a:rPr lang="en-US" sz="2800" dirty="0" smtClean="0">
                <a:solidFill>
                  <a:schemeClr val="bg1"/>
                </a:solidFill>
              </a:rPr>
              <a:t>           </a:t>
            </a:r>
            <a:r>
              <a:rPr lang="en-US" sz="2800" dirty="0" err="1" smtClean="0">
                <a:solidFill>
                  <a:schemeClr val="bg1"/>
                </a:solidFill>
              </a:rPr>
              <a:t>s</a:t>
            </a:r>
            <a:r>
              <a:rPr lang="en-US" sz="2800" dirty="0" smtClean="0">
                <a:solidFill>
                  <a:schemeClr val="bg1"/>
                </a:solidFill>
              </a:rPr>
              <a:t>           </a:t>
            </a:r>
            <a:r>
              <a:rPr lang="en-US" sz="2800" dirty="0" err="1" smtClean="0">
                <a:solidFill>
                  <a:schemeClr val="bg1"/>
                </a:solidFill>
              </a:rPr>
              <a:t>d</a:t>
            </a:r>
            <a:endParaRPr lang="en-US" sz="2800" dirty="0">
              <a:solidFill>
                <a:schemeClr val="bg1"/>
              </a:solidFill>
            </a:endParaRPr>
          </a:p>
        </p:txBody>
      </p:sp>
      <p:sp>
        <p:nvSpPr>
          <p:cNvPr id="8" name="TextBox 7"/>
          <p:cNvSpPr txBox="1"/>
          <p:nvPr/>
        </p:nvSpPr>
        <p:spPr>
          <a:xfrm>
            <a:off x="2488080" y="4418663"/>
            <a:ext cx="373319" cy="1661993"/>
          </a:xfrm>
          <a:prstGeom prst="rect">
            <a:avLst/>
          </a:prstGeom>
          <a:noFill/>
        </p:spPr>
        <p:txBody>
          <a:bodyPr wrap="none" rtlCol="0">
            <a:spAutoFit/>
          </a:bodyPr>
          <a:lstStyle/>
          <a:p>
            <a:r>
              <a:rPr lang="en-US" sz="2800" dirty="0" err="1" smtClean="0">
                <a:solidFill>
                  <a:schemeClr val="bg1"/>
                </a:solidFill>
              </a:rPr>
              <a:t>u</a:t>
            </a:r>
            <a:endParaRPr lang="en-US" sz="2800" dirty="0" smtClean="0">
              <a:solidFill>
                <a:schemeClr val="bg1"/>
              </a:solidFill>
            </a:endParaRPr>
          </a:p>
          <a:p>
            <a:endParaRPr lang="en-US" sz="900" dirty="0" smtClean="0">
              <a:solidFill>
                <a:schemeClr val="bg1"/>
              </a:solidFill>
            </a:endParaRPr>
          </a:p>
          <a:p>
            <a:r>
              <a:rPr lang="en-US" sz="2800" dirty="0" err="1" smtClean="0">
                <a:solidFill>
                  <a:schemeClr val="bg1"/>
                </a:solidFill>
              </a:rPr>
              <a:t>s</a:t>
            </a:r>
            <a:endParaRPr lang="en-US" sz="2800" dirty="0" smtClean="0">
              <a:solidFill>
                <a:schemeClr val="bg1"/>
              </a:solidFill>
            </a:endParaRPr>
          </a:p>
          <a:p>
            <a:endParaRPr lang="en-US" sz="900" dirty="0" smtClean="0">
              <a:solidFill>
                <a:schemeClr val="bg1"/>
              </a:solidFill>
            </a:endParaRPr>
          </a:p>
          <a:p>
            <a:r>
              <a:rPr lang="en-US" sz="2800" dirty="0" err="1" smtClean="0">
                <a:solidFill>
                  <a:schemeClr val="bg1"/>
                </a:solidFill>
              </a:rPr>
              <a:t>d</a:t>
            </a:r>
            <a:endParaRPr lang="en-US" sz="2800" dirty="0"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6.5</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pic>
        <p:nvPicPr>
          <p:cNvPr id="6" name="Picture 5"/>
          <p:cNvPicPr>
            <a:picLocks noChangeAspect="1"/>
          </p:cNvPicPr>
          <p:nvPr/>
        </p:nvPicPr>
        <p:blipFill>
          <a:blip r:embed="rId3"/>
          <a:stretch>
            <a:fillRect/>
          </a:stretch>
        </p:blipFill>
        <p:spPr>
          <a:xfrm>
            <a:off x="1966716" y="1350961"/>
            <a:ext cx="4749438" cy="2631439"/>
          </a:xfrm>
          <a:prstGeom prst="rect">
            <a:avLst/>
          </a:prstGeom>
        </p:spPr>
      </p:pic>
      <p:graphicFrame>
        <p:nvGraphicFramePr>
          <p:cNvPr id="57346" name="Object 2"/>
          <p:cNvGraphicFramePr>
            <a:graphicFrameLocks noChangeAspect="1"/>
          </p:cNvGraphicFramePr>
          <p:nvPr/>
        </p:nvGraphicFramePr>
        <p:xfrm>
          <a:off x="2973388" y="4545013"/>
          <a:ext cx="2874962" cy="1625600"/>
        </p:xfrm>
        <a:graphic>
          <a:graphicData uri="http://schemas.openxmlformats.org/presentationml/2006/ole">
            <p:oleObj spid="_x0000_s64514" name="Equation" r:id="rId4" imgW="1168400" imgH="660400" progId="Equation.3">
              <p:embed/>
            </p:oleObj>
          </a:graphicData>
        </a:graphic>
      </p:graphicFrame>
      <p:sp>
        <p:nvSpPr>
          <p:cNvPr id="11" name="TextBox 10"/>
          <p:cNvSpPr txBox="1"/>
          <p:nvPr/>
        </p:nvSpPr>
        <p:spPr>
          <a:xfrm>
            <a:off x="3200779" y="3952177"/>
            <a:ext cx="2488306" cy="523220"/>
          </a:xfrm>
          <a:prstGeom prst="rect">
            <a:avLst/>
          </a:prstGeom>
          <a:noFill/>
        </p:spPr>
        <p:txBody>
          <a:bodyPr wrap="none" rtlCol="0">
            <a:spAutoFit/>
          </a:bodyPr>
          <a:lstStyle/>
          <a:p>
            <a:r>
              <a:rPr lang="en-US" sz="2800" dirty="0" err="1" smtClean="0">
                <a:solidFill>
                  <a:schemeClr val="bg1"/>
                </a:solidFill>
              </a:rPr>
              <a:t>u</a:t>
            </a:r>
            <a:r>
              <a:rPr lang="en-US" sz="2800" dirty="0" smtClean="0">
                <a:solidFill>
                  <a:schemeClr val="bg1"/>
                </a:solidFill>
              </a:rPr>
              <a:t>           </a:t>
            </a:r>
            <a:r>
              <a:rPr lang="en-US" sz="2800" dirty="0" err="1" smtClean="0">
                <a:solidFill>
                  <a:schemeClr val="bg1"/>
                </a:solidFill>
              </a:rPr>
              <a:t>s</a:t>
            </a:r>
            <a:r>
              <a:rPr lang="en-US" sz="2800" dirty="0" smtClean="0">
                <a:solidFill>
                  <a:schemeClr val="bg1"/>
                </a:solidFill>
              </a:rPr>
              <a:t>           </a:t>
            </a:r>
            <a:r>
              <a:rPr lang="en-US" sz="2800" dirty="0" err="1" smtClean="0">
                <a:solidFill>
                  <a:schemeClr val="bg1"/>
                </a:solidFill>
              </a:rPr>
              <a:t>d</a:t>
            </a:r>
            <a:endParaRPr lang="en-US" sz="2800" dirty="0">
              <a:solidFill>
                <a:schemeClr val="bg1"/>
              </a:solidFill>
            </a:endParaRPr>
          </a:p>
        </p:txBody>
      </p:sp>
      <p:sp>
        <p:nvSpPr>
          <p:cNvPr id="8" name="TextBox 7"/>
          <p:cNvSpPr txBox="1"/>
          <p:nvPr/>
        </p:nvSpPr>
        <p:spPr>
          <a:xfrm>
            <a:off x="2488080" y="4418663"/>
            <a:ext cx="373319" cy="1661993"/>
          </a:xfrm>
          <a:prstGeom prst="rect">
            <a:avLst/>
          </a:prstGeom>
          <a:noFill/>
        </p:spPr>
        <p:txBody>
          <a:bodyPr wrap="none" rtlCol="0">
            <a:spAutoFit/>
          </a:bodyPr>
          <a:lstStyle/>
          <a:p>
            <a:r>
              <a:rPr lang="en-US" sz="2800" dirty="0" err="1" smtClean="0">
                <a:solidFill>
                  <a:schemeClr val="bg1"/>
                </a:solidFill>
              </a:rPr>
              <a:t>u</a:t>
            </a:r>
            <a:endParaRPr lang="en-US" sz="2800" dirty="0" smtClean="0">
              <a:solidFill>
                <a:schemeClr val="bg1"/>
              </a:solidFill>
            </a:endParaRPr>
          </a:p>
          <a:p>
            <a:endParaRPr lang="en-US" sz="900" dirty="0" smtClean="0">
              <a:solidFill>
                <a:schemeClr val="bg1"/>
              </a:solidFill>
            </a:endParaRPr>
          </a:p>
          <a:p>
            <a:r>
              <a:rPr lang="en-US" sz="2800" dirty="0" err="1" smtClean="0">
                <a:solidFill>
                  <a:schemeClr val="bg1"/>
                </a:solidFill>
              </a:rPr>
              <a:t>s</a:t>
            </a:r>
            <a:endParaRPr lang="en-US" sz="2800" dirty="0" smtClean="0">
              <a:solidFill>
                <a:schemeClr val="bg1"/>
              </a:solidFill>
            </a:endParaRPr>
          </a:p>
          <a:p>
            <a:endParaRPr lang="en-US" sz="900" dirty="0" smtClean="0">
              <a:solidFill>
                <a:schemeClr val="bg1"/>
              </a:solidFill>
            </a:endParaRPr>
          </a:p>
          <a:p>
            <a:r>
              <a:rPr lang="en-US" sz="2800" dirty="0" err="1" smtClean="0">
                <a:solidFill>
                  <a:schemeClr val="bg1"/>
                </a:solidFill>
              </a:rPr>
              <a:t>d</a:t>
            </a:r>
            <a:endParaRPr lang="en-US" sz="2800"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A Guiding Example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 motivating example that we will use regularly in this unit concerns patterns of species across a landscape</a:t>
            </a:r>
          </a:p>
          <a:p>
            <a:pPr marL="571500" indent="-571500"/>
            <a:r>
              <a:rPr lang="en-US" sz="2400" dirty="0" smtClean="0"/>
              <a:t>Think of taking aerial photographs of a plot of land once each decade and analyzing the changes in certain patterns across the landscape</a:t>
            </a:r>
          </a:p>
          <a:p>
            <a:pPr marL="971550" lvl="1" indent="-571500"/>
            <a:r>
              <a:rPr lang="en-US" sz="2000" dirty="0" smtClean="0"/>
              <a:t>Plant composition (deciduous hardwoods, herbaceous, grassland, etc.)</a:t>
            </a:r>
          </a:p>
          <a:p>
            <a:pPr marL="971550" lvl="1" indent="-571500"/>
            <a:r>
              <a:rPr lang="en-US" sz="2000" dirty="0" smtClean="0"/>
              <a:t>Land use composition (agricultural, urban, suburban, etc.</a:t>
            </a:r>
          </a:p>
          <a:p>
            <a:pPr marL="571500" indent="-571500"/>
            <a:r>
              <a:rPr lang="en-US" sz="2400" dirty="0" smtClean="0"/>
              <a:t>One descriptive summary you might use for the landscape is to describe it by the fraction of the total area which is covered by each of the different land uses</a:t>
            </a:r>
          </a:p>
          <a:p>
            <a:pPr marL="971550" lvl="1" indent="-571500">
              <a:buNone/>
            </a:pPr>
            <a:endParaRPr lang="en-US" sz="2000" dirty="0" smtClean="0"/>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1. </a:t>
            </a:r>
            <a:r>
              <a:rPr lang="en-US" dirty="0" smtClean="0"/>
              <a:t>Introduction to Unit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6.5</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pic>
        <p:nvPicPr>
          <p:cNvPr id="6" name="Picture 5"/>
          <p:cNvPicPr>
            <a:picLocks noChangeAspect="1"/>
          </p:cNvPicPr>
          <p:nvPr/>
        </p:nvPicPr>
        <p:blipFill>
          <a:blip r:embed="rId3"/>
          <a:stretch>
            <a:fillRect/>
          </a:stretch>
        </p:blipFill>
        <p:spPr>
          <a:xfrm>
            <a:off x="1966716" y="1350961"/>
            <a:ext cx="4749438" cy="2631439"/>
          </a:xfrm>
          <a:prstGeom prst="rect">
            <a:avLst/>
          </a:prstGeom>
        </p:spPr>
      </p:pic>
      <p:graphicFrame>
        <p:nvGraphicFramePr>
          <p:cNvPr id="57346" name="Object 2"/>
          <p:cNvGraphicFramePr>
            <a:graphicFrameLocks noChangeAspect="1"/>
          </p:cNvGraphicFramePr>
          <p:nvPr/>
        </p:nvGraphicFramePr>
        <p:xfrm>
          <a:off x="2927350" y="4545013"/>
          <a:ext cx="2968625" cy="1625600"/>
        </p:xfrm>
        <a:graphic>
          <a:graphicData uri="http://schemas.openxmlformats.org/presentationml/2006/ole">
            <p:oleObj spid="_x0000_s65538" name="Equation" r:id="rId4" imgW="1206500" imgH="660400" progId="Equation.3">
              <p:embed/>
            </p:oleObj>
          </a:graphicData>
        </a:graphic>
      </p:graphicFrame>
      <p:sp>
        <p:nvSpPr>
          <p:cNvPr id="11" name="TextBox 10"/>
          <p:cNvSpPr txBox="1"/>
          <p:nvPr/>
        </p:nvSpPr>
        <p:spPr>
          <a:xfrm>
            <a:off x="3200779" y="3952177"/>
            <a:ext cx="2488306" cy="523220"/>
          </a:xfrm>
          <a:prstGeom prst="rect">
            <a:avLst/>
          </a:prstGeom>
          <a:noFill/>
        </p:spPr>
        <p:txBody>
          <a:bodyPr wrap="none" rtlCol="0">
            <a:spAutoFit/>
          </a:bodyPr>
          <a:lstStyle/>
          <a:p>
            <a:r>
              <a:rPr lang="en-US" sz="2800" dirty="0" err="1" smtClean="0">
                <a:solidFill>
                  <a:schemeClr val="bg1"/>
                </a:solidFill>
              </a:rPr>
              <a:t>u</a:t>
            </a:r>
            <a:r>
              <a:rPr lang="en-US" sz="2800" dirty="0" smtClean="0">
                <a:solidFill>
                  <a:schemeClr val="bg1"/>
                </a:solidFill>
              </a:rPr>
              <a:t>           </a:t>
            </a:r>
            <a:r>
              <a:rPr lang="en-US" sz="2800" dirty="0" err="1" smtClean="0">
                <a:solidFill>
                  <a:schemeClr val="bg1"/>
                </a:solidFill>
              </a:rPr>
              <a:t>s</a:t>
            </a:r>
            <a:r>
              <a:rPr lang="en-US" sz="2800" dirty="0" smtClean="0">
                <a:solidFill>
                  <a:schemeClr val="bg1"/>
                </a:solidFill>
              </a:rPr>
              <a:t>           </a:t>
            </a:r>
            <a:r>
              <a:rPr lang="en-US" sz="2800" dirty="0" err="1" smtClean="0">
                <a:solidFill>
                  <a:schemeClr val="bg1"/>
                </a:solidFill>
              </a:rPr>
              <a:t>d</a:t>
            </a:r>
            <a:endParaRPr lang="en-US" sz="2800" dirty="0">
              <a:solidFill>
                <a:schemeClr val="bg1"/>
              </a:solidFill>
            </a:endParaRPr>
          </a:p>
        </p:txBody>
      </p:sp>
      <p:sp>
        <p:nvSpPr>
          <p:cNvPr id="8" name="TextBox 7"/>
          <p:cNvSpPr txBox="1"/>
          <p:nvPr/>
        </p:nvSpPr>
        <p:spPr>
          <a:xfrm>
            <a:off x="2488080" y="4418663"/>
            <a:ext cx="373319" cy="1661993"/>
          </a:xfrm>
          <a:prstGeom prst="rect">
            <a:avLst/>
          </a:prstGeom>
          <a:noFill/>
        </p:spPr>
        <p:txBody>
          <a:bodyPr wrap="none" rtlCol="0">
            <a:spAutoFit/>
          </a:bodyPr>
          <a:lstStyle/>
          <a:p>
            <a:r>
              <a:rPr lang="en-US" sz="2800" dirty="0" err="1" smtClean="0">
                <a:solidFill>
                  <a:schemeClr val="bg1"/>
                </a:solidFill>
              </a:rPr>
              <a:t>u</a:t>
            </a:r>
            <a:endParaRPr lang="en-US" sz="2800" dirty="0" smtClean="0">
              <a:solidFill>
                <a:schemeClr val="bg1"/>
              </a:solidFill>
            </a:endParaRPr>
          </a:p>
          <a:p>
            <a:endParaRPr lang="en-US" sz="900" dirty="0" smtClean="0">
              <a:solidFill>
                <a:schemeClr val="bg1"/>
              </a:solidFill>
            </a:endParaRPr>
          </a:p>
          <a:p>
            <a:r>
              <a:rPr lang="en-US" sz="2800" dirty="0" err="1" smtClean="0">
                <a:solidFill>
                  <a:schemeClr val="bg1"/>
                </a:solidFill>
              </a:rPr>
              <a:t>s</a:t>
            </a:r>
            <a:endParaRPr lang="en-US" sz="2800" dirty="0" smtClean="0">
              <a:solidFill>
                <a:schemeClr val="bg1"/>
              </a:solidFill>
            </a:endParaRPr>
          </a:p>
          <a:p>
            <a:endParaRPr lang="en-US" sz="900" dirty="0" smtClean="0">
              <a:solidFill>
                <a:schemeClr val="bg1"/>
              </a:solidFill>
            </a:endParaRPr>
          </a:p>
          <a:p>
            <a:r>
              <a:rPr lang="en-US" sz="2800" dirty="0" err="1" smtClean="0">
                <a:solidFill>
                  <a:schemeClr val="bg1"/>
                </a:solidFill>
              </a:rPr>
              <a:t>d</a:t>
            </a:r>
            <a:endParaRPr lang="en-US" sz="2800" dirty="0" smtClean="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6.5</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pic>
        <p:nvPicPr>
          <p:cNvPr id="6" name="Picture 5"/>
          <p:cNvPicPr>
            <a:picLocks noChangeAspect="1"/>
          </p:cNvPicPr>
          <p:nvPr/>
        </p:nvPicPr>
        <p:blipFill>
          <a:blip r:embed="rId3"/>
          <a:stretch>
            <a:fillRect/>
          </a:stretch>
        </p:blipFill>
        <p:spPr>
          <a:xfrm>
            <a:off x="1966716" y="1350961"/>
            <a:ext cx="4749438" cy="2631439"/>
          </a:xfrm>
          <a:prstGeom prst="rect">
            <a:avLst/>
          </a:prstGeom>
        </p:spPr>
      </p:pic>
      <p:graphicFrame>
        <p:nvGraphicFramePr>
          <p:cNvPr id="57346" name="Object 2"/>
          <p:cNvGraphicFramePr>
            <a:graphicFrameLocks noChangeAspect="1"/>
          </p:cNvGraphicFramePr>
          <p:nvPr/>
        </p:nvGraphicFramePr>
        <p:xfrm>
          <a:off x="2927350" y="4544339"/>
          <a:ext cx="2968625" cy="1625600"/>
        </p:xfrm>
        <a:graphic>
          <a:graphicData uri="http://schemas.openxmlformats.org/presentationml/2006/ole">
            <p:oleObj spid="_x0000_s62466" name="Equation" r:id="rId4" imgW="1206500" imgH="66040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Homework Problem: Exercise 6.5</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Construct the transfer matrix that describes the following </a:t>
            </a:r>
            <a:r>
              <a:rPr lang="en-US" sz="2400" dirty="0" err="1" smtClean="0"/>
              <a:t>ﬂow</a:t>
            </a:r>
            <a:r>
              <a:rPr lang="en-US" sz="2400" dirty="0" smtClean="0"/>
              <a:t> diagrams:</a:t>
            </a:r>
          </a:p>
          <a:p>
            <a:pPr marL="571500" indent="-571500">
              <a:buNone/>
            </a:pPr>
            <a:r>
              <a:rPr lang="en-US" sz="2400" dirty="0" smtClean="0"/>
              <a:t>	(a)</a:t>
            </a:r>
          </a:p>
          <a:p>
            <a:pPr marL="571500" indent="-571500">
              <a:buNone/>
            </a:pPr>
            <a:r>
              <a:rPr lang="en-US" sz="2400" dirty="0" smtClean="0"/>
              <a:t>												   </a:t>
            </a:r>
            <a:r>
              <a:rPr lang="en-US" dirty="0" smtClean="0"/>
              <a:t>S         I</a:t>
            </a:r>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r>
              <a:rPr lang="en-US" sz="2400" dirty="0" smtClean="0"/>
              <a:t>This </a:t>
            </a:r>
            <a:r>
              <a:rPr lang="en-US" sz="2400" dirty="0" err="1" smtClean="0"/>
              <a:t>ﬂow</a:t>
            </a:r>
            <a:r>
              <a:rPr lang="en-US" sz="2400" dirty="0" smtClean="0"/>
              <a:t> diagram represents the dynamics of a non-fatal disease with susceptible (S) and infected (I) classes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pic>
        <p:nvPicPr>
          <p:cNvPr id="7" name="Picture 6"/>
          <p:cNvPicPr>
            <a:picLocks noChangeAspect="1"/>
          </p:cNvPicPr>
          <p:nvPr/>
        </p:nvPicPr>
        <p:blipFill>
          <a:blip r:embed="rId3"/>
          <a:stretch>
            <a:fillRect/>
          </a:stretch>
        </p:blipFill>
        <p:spPr>
          <a:xfrm>
            <a:off x="1152257" y="2746196"/>
            <a:ext cx="3117025" cy="1568196"/>
          </a:xfrm>
          <a:prstGeom prst="rect">
            <a:avLst/>
          </a:prstGeom>
        </p:spPr>
      </p:pic>
      <p:cxnSp>
        <p:nvCxnSpPr>
          <p:cNvPr id="10" name="Straight Arrow Connector 9"/>
          <p:cNvCxnSpPr/>
          <p:nvPr/>
        </p:nvCxnSpPr>
        <p:spPr>
          <a:xfrm>
            <a:off x="4505991" y="3490698"/>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2" name="Object 11"/>
          <p:cNvGraphicFramePr>
            <a:graphicFrameLocks noChangeAspect="1"/>
          </p:cNvGraphicFramePr>
          <p:nvPr/>
        </p:nvGraphicFramePr>
        <p:xfrm>
          <a:off x="5788819" y="3017217"/>
          <a:ext cx="1937873" cy="1062717"/>
        </p:xfrm>
        <a:graphic>
          <a:graphicData uri="http://schemas.openxmlformats.org/presentationml/2006/ole">
            <p:oleObj spid="_x0000_s58370" name="Equation" r:id="rId4" imgW="787400" imgH="431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Homework Problem: Exercise 6.5</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Construct the transfer matrix that describes the following </a:t>
            </a:r>
            <a:r>
              <a:rPr lang="en-US" sz="2400" dirty="0" err="1" smtClean="0"/>
              <a:t>ﬂow</a:t>
            </a:r>
            <a:r>
              <a:rPr lang="en-US" sz="2400" dirty="0" smtClean="0"/>
              <a:t> diagrams:</a:t>
            </a:r>
          </a:p>
          <a:p>
            <a:pPr marL="571500" indent="-571500">
              <a:buNone/>
            </a:pPr>
            <a:r>
              <a:rPr lang="en-US" sz="2400" dirty="0" smtClean="0"/>
              <a:t>	(</a:t>
            </a:r>
            <a:r>
              <a:rPr lang="en-US" sz="2400" dirty="0" err="1" smtClean="0"/>
              <a:t>b</a:t>
            </a:r>
            <a:r>
              <a:rPr lang="en-US" sz="2400" dirty="0" smtClean="0"/>
              <a:t>)</a:t>
            </a:r>
            <a:endParaRPr lang="en-US"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r>
              <a:rPr lang="en-US" sz="2400" dirty="0" smtClean="0"/>
              <a:t>This </a:t>
            </a:r>
            <a:r>
              <a:rPr lang="en-US" sz="2400" dirty="0" err="1" smtClean="0"/>
              <a:t>ﬂow</a:t>
            </a:r>
            <a:r>
              <a:rPr lang="en-US" sz="2400" dirty="0" smtClean="0"/>
              <a:t> diagram represents the dynamics of ecological succession with classes for grass (G), shrubs (S), and trees (T)</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cxnSp>
        <p:nvCxnSpPr>
          <p:cNvPr id="10" name="Straight Arrow Connector 9"/>
          <p:cNvCxnSpPr/>
          <p:nvPr/>
        </p:nvCxnSpPr>
        <p:spPr>
          <a:xfrm>
            <a:off x="4531909" y="3490698"/>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2" name="Object 11"/>
          <p:cNvGraphicFramePr>
            <a:graphicFrameLocks noChangeAspect="1"/>
          </p:cNvGraphicFramePr>
          <p:nvPr/>
        </p:nvGraphicFramePr>
        <p:xfrm>
          <a:off x="5486885" y="2710934"/>
          <a:ext cx="2749550" cy="1625600"/>
        </p:xfrm>
        <a:graphic>
          <a:graphicData uri="http://schemas.openxmlformats.org/presentationml/2006/ole">
            <p:oleObj spid="_x0000_s59394" name="Equation" r:id="rId3" imgW="1117600" imgH="660400" progId="Equation.3">
              <p:embed/>
            </p:oleObj>
          </a:graphicData>
        </a:graphic>
      </p:graphicFrame>
      <p:pic>
        <p:nvPicPr>
          <p:cNvPr id="8" name="Picture 7"/>
          <p:cNvPicPr>
            <a:picLocks noChangeAspect="1"/>
          </p:cNvPicPr>
          <p:nvPr/>
        </p:nvPicPr>
        <p:blipFill>
          <a:blip r:embed="rId4"/>
          <a:stretch>
            <a:fillRect/>
          </a:stretch>
        </p:blipFill>
        <p:spPr>
          <a:xfrm>
            <a:off x="1066568" y="2573040"/>
            <a:ext cx="3395722" cy="1969515"/>
          </a:xfrm>
          <a:prstGeom prst="rect">
            <a:avLst/>
          </a:prstGeom>
        </p:spPr>
      </p:pic>
      <p:sp>
        <p:nvSpPr>
          <p:cNvPr id="9" name="TextBox 8"/>
          <p:cNvSpPr txBox="1"/>
          <p:nvPr/>
        </p:nvSpPr>
        <p:spPr>
          <a:xfrm>
            <a:off x="5776335" y="2018186"/>
            <a:ext cx="2269822" cy="646331"/>
          </a:xfrm>
          <a:prstGeom prst="rect">
            <a:avLst/>
          </a:prstGeom>
          <a:noFill/>
        </p:spPr>
        <p:txBody>
          <a:bodyPr wrap="none" rtlCol="0">
            <a:spAutoFit/>
          </a:bodyPr>
          <a:lstStyle/>
          <a:p>
            <a:r>
              <a:rPr lang="en-US" sz="3600" dirty="0" smtClean="0">
                <a:solidFill>
                  <a:schemeClr val="bg1"/>
                </a:solidFill>
              </a:rPr>
              <a:t>G      S       T</a:t>
            </a:r>
            <a:endParaRPr lang="en-US"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P spid="9"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Homework Problem: Exercise 6.5</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Construct the transfer matrix that describes the following </a:t>
            </a:r>
            <a:r>
              <a:rPr lang="en-US" sz="2400" dirty="0" err="1" smtClean="0"/>
              <a:t>ﬂow</a:t>
            </a:r>
            <a:r>
              <a:rPr lang="en-US" sz="2400" dirty="0" smtClean="0"/>
              <a:t> diagrams:</a:t>
            </a:r>
          </a:p>
          <a:p>
            <a:pPr marL="571500" indent="-571500">
              <a:buNone/>
            </a:pPr>
            <a:r>
              <a:rPr lang="en-US" sz="2400" dirty="0" smtClean="0"/>
              <a:t>	(</a:t>
            </a:r>
            <a:r>
              <a:rPr lang="en-US" sz="2400" dirty="0" err="1" smtClean="0"/>
              <a:t>c</a:t>
            </a:r>
            <a:r>
              <a:rPr lang="en-US" sz="2400" dirty="0" smtClean="0"/>
              <a:t>)</a:t>
            </a:r>
            <a:endParaRPr lang="en-US"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r>
              <a:rPr lang="en-US" sz="2400" dirty="0" smtClean="0"/>
              <a:t>This </a:t>
            </a:r>
            <a:r>
              <a:rPr lang="en-US" sz="2400" dirty="0" err="1" smtClean="0"/>
              <a:t>ﬂow</a:t>
            </a:r>
            <a:r>
              <a:rPr lang="en-US" sz="2400" dirty="0" smtClean="0"/>
              <a:t> diagram represents the dynamics of strontium 90 cycling through an ecosystem. The ecosystem is divided into grasses (G), soil (S), streams (W), and dead organic matter (O).</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4. </a:t>
            </a:r>
            <a:r>
              <a:rPr lang="en-US" dirty="0" smtClean="0"/>
              <a:t>(6.3) Dynamics: Vectors Changing Over Time</a:t>
            </a:r>
          </a:p>
        </p:txBody>
      </p:sp>
      <p:cxnSp>
        <p:nvCxnSpPr>
          <p:cNvPr id="10" name="Straight Arrow Connector 9"/>
          <p:cNvCxnSpPr/>
          <p:nvPr/>
        </p:nvCxnSpPr>
        <p:spPr>
          <a:xfrm>
            <a:off x="4583745" y="3490698"/>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2" name="Object 11"/>
          <p:cNvGraphicFramePr>
            <a:graphicFrameLocks noChangeAspect="1"/>
          </p:cNvGraphicFramePr>
          <p:nvPr/>
        </p:nvGraphicFramePr>
        <p:xfrm>
          <a:off x="5590052" y="2560044"/>
          <a:ext cx="2603185" cy="1960561"/>
        </p:xfrm>
        <a:graphic>
          <a:graphicData uri="http://schemas.openxmlformats.org/presentationml/2006/ole">
            <p:oleObj spid="_x0000_s60418" name="Equation" r:id="rId3" imgW="1181100" imgH="889000" progId="Equation.3">
              <p:embed/>
            </p:oleObj>
          </a:graphicData>
        </a:graphic>
      </p:graphicFrame>
      <p:sp>
        <p:nvSpPr>
          <p:cNvPr id="9" name="TextBox 8"/>
          <p:cNvSpPr txBox="1"/>
          <p:nvPr/>
        </p:nvSpPr>
        <p:spPr>
          <a:xfrm>
            <a:off x="5724499" y="1875648"/>
            <a:ext cx="2474956" cy="584776"/>
          </a:xfrm>
          <a:prstGeom prst="rect">
            <a:avLst/>
          </a:prstGeom>
          <a:noFill/>
        </p:spPr>
        <p:txBody>
          <a:bodyPr wrap="none" rtlCol="0">
            <a:spAutoFit/>
          </a:bodyPr>
          <a:lstStyle/>
          <a:p>
            <a:r>
              <a:rPr lang="en-US" sz="3200" dirty="0" smtClean="0">
                <a:solidFill>
                  <a:schemeClr val="bg1"/>
                </a:solidFill>
              </a:rPr>
              <a:t>G     S     O   W</a:t>
            </a:r>
            <a:endParaRPr lang="en-US" sz="3200" dirty="0">
              <a:solidFill>
                <a:schemeClr val="bg1"/>
              </a:solidFill>
            </a:endParaRPr>
          </a:p>
        </p:txBody>
      </p:sp>
      <p:pic>
        <p:nvPicPr>
          <p:cNvPr id="13" name="Picture 12"/>
          <p:cNvPicPr>
            <a:picLocks noChangeAspect="1"/>
          </p:cNvPicPr>
          <p:nvPr/>
        </p:nvPicPr>
        <p:blipFill>
          <a:blip r:embed="rId4"/>
          <a:stretch>
            <a:fillRect/>
          </a:stretch>
        </p:blipFill>
        <p:spPr>
          <a:xfrm>
            <a:off x="906306" y="2559566"/>
            <a:ext cx="3561828" cy="19095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3" grpId="1" build="p"/>
      <p:bldP spid="9"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Homework</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Chapter 6: 6.2</a:t>
            </a:r>
            <a:r>
              <a:rPr lang="en-US" sz="2400" smtClean="0"/>
              <a:t>-6.6</a:t>
            </a:r>
            <a:endParaRPr lang="en-US" sz="2400" b="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A Guiding Example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971550" lvl="1" indent="-571500">
              <a:buNone/>
            </a:pPr>
            <a:r>
              <a:rPr lang="en-US" sz="2000" dirty="0" smtClean="0"/>
              <a:t>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1. </a:t>
            </a:r>
            <a:r>
              <a:rPr lang="en-US" dirty="0" smtClean="0"/>
              <a:t>Introduction to Unit 2</a:t>
            </a:r>
          </a:p>
        </p:txBody>
      </p:sp>
      <p:pic>
        <p:nvPicPr>
          <p:cNvPr id="7" name="Picture 6"/>
          <p:cNvPicPr>
            <a:picLocks noChangeAspect="1"/>
          </p:cNvPicPr>
          <p:nvPr/>
        </p:nvPicPr>
        <p:blipFill>
          <a:blip r:embed="rId2"/>
          <a:stretch>
            <a:fillRect/>
          </a:stretch>
        </p:blipFill>
        <p:spPr>
          <a:xfrm rot="5400000" flipV="1">
            <a:off x="1940043" y="799930"/>
            <a:ext cx="5052275" cy="590702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Biological Motivation</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571500" indent="-571500"/>
            <a:r>
              <a:rPr lang="en-US" sz="2400" dirty="0" smtClean="0"/>
              <a:t>A description of this landscape at a particular time could use a list of numbers giving the fraction of the landscape for each use… in other words a vector of numbers which sum to one</a:t>
            </a:r>
          </a:p>
          <a:p>
            <a:pPr marL="571500" indent="-571500"/>
            <a:r>
              <a:rPr lang="en-US" sz="2400" dirty="0" smtClean="0"/>
              <a:t>As time goes on (e.g. we take a picture of the landscape every decade), the vector describing the fraction covered by each type of organism will change </a:t>
            </a:r>
          </a:p>
          <a:p>
            <a:pPr marL="571500" indent="-571500"/>
            <a:r>
              <a:rPr lang="en-US" sz="2400" dirty="0" smtClean="0"/>
              <a:t>If we could determine the rules by which this vector changes, we would have a basis for a model of the landscape’s dynamics (called succession in ecology) </a:t>
            </a:r>
          </a:p>
          <a:p>
            <a:pPr marL="571500" indent="-571500"/>
            <a:r>
              <a:rPr lang="en-US" sz="2400" dirty="0" smtClean="0"/>
              <a:t>From this model we might then be able to determine from just a few decades of pictures, what the landscape might look like many decades from now (the process we called extrapolation when we were talking about regressions)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1. </a:t>
            </a:r>
            <a:r>
              <a:rPr lang="en-US" dirty="0" smtClean="0"/>
              <a:t>Introduction to Unit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Definition</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Thus far we have been working with </a:t>
            </a:r>
            <a:r>
              <a:rPr lang="en-US" sz="2400" dirty="0" err="1" smtClean="0"/>
              <a:t>univariate</a:t>
            </a:r>
            <a:r>
              <a:rPr lang="en-US" sz="2400" dirty="0" smtClean="0"/>
              <a:t> and </a:t>
            </a:r>
            <a:r>
              <a:rPr lang="en-US" sz="2400" dirty="0" err="1" smtClean="0"/>
              <a:t>bivariate</a:t>
            </a:r>
            <a:r>
              <a:rPr lang="en-US" sz="2400" dirty="0" smtClean="0"/>
              <a:t> data:</a:t>
            </a:r>
            <a:endParaRPr lang="en-US" sz="2000" dirty="0" smtClean="0"/>
          </a:p>
          <a:p>
            <a:pPr marL="971550" lvl="1" indent="-571500"/>
            <a:r>
              <a:rPr lang="en-US" sz="2000" dirty="0" smtClean="0"/>
              <a:t>The dataset in Example 1.1 was simply a list of recorded pulse rates (</a:t>
            </a:r>
            <a:r>
              <a:rPr lang="en-US" sz="2000" dirty="0" err="1" smtClean="0"/>
              <a:t>univariate</a:t>
            </a:r>
            <a:r>
              <a:rPr lang="en-US" sz="2000" dirty="0" smtClean="0"/>
              <a:t>)</a:t>
            </a:r>
          </a:p>
          <a:p>
            <a:pPr marL="971550" lvl="1" indent="-571500"/>
            <a:r>
              <a:rPr lang="en-US" sz="2000" dirty="0" smtClean="0"/>
              <a:t>If we make two measurements- like the pulse rate and the time of day- then we have </a:t>
            </a:r>
            <a:r>
              <a:rPr lang="en-US" sz="2000" dirty="0" err="1" smtClean="0"/>
              <a:t>bivariate</a:t>
            </a:r>
            <a:r>
              <a:rPr lang="en-US" sz="2000" dirty="0" smtClean="0"/>
              <a:t> data and we can represent each pair as a data point; that is, an ordered pair</a:t>
            </a:r>
          </a:p>
          <a:p>
            <a:pPr marL="571500" indent="-571500"/>
            <a:r>
              <a:rPr lang="en-US" sz="2400" dirty="0" smtClean="0"/>
              <a:t>Ordered pairs are </a:t>
            </a:r>
            <a:r>
              <a:rPr lang="en-US" sz="2400" i="1" dirty="0" smtClean="0"/>
              <a:t>vectors</a:t>
            </a:r>
          </a:p>
          <a:p>
            <a:pPr marL="571500" indent="-571500"/>
            <a:r>
              <a:rPr lang="en-US" sz="2400" dirty="0" smtClean="0"/>
              <a:t>Notice the word “order” is important; that is, order is important. The data point (1,3) is not the same as (3,1)</a:t>
            </a:r>
          </a:p>
          <a:p>
            <a:pPr marL="571500" indent="-571500"/>
            <a:r>
              <a:rPr lang="en-US" sz="2400" dirty="0" smtClean="0"/>
              <a:t>More generally, a vector is an ordered </a:t>
            </a:r>
            <a:r>
              <a:rPr lang="en-US" sz="2400" dirty="0" err="1" smtClean="0"/>
              <a:t>n-tuple</a:t>
            </a:r>
            <a:endParaRPr lang="en-US" sz="2400" dirty="0" smtClean="0"/>
          </a:p>
          <a:p>
            <a:pPr marL="571500" indent="-571500"/>
            <a:endParaRPr lang="en-US" sz="800" dirty="0" smtClean="0"/>
          </a:p>
          <a:p>
            <a:pPr marL="571500" indent="-571500"/>
            <a:r>
              <a:rPr lang="en-US" sz="2400" dirty="0" smtClean="0"/>
              <a:t>Notation: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2. (</a:t>
            </a:r>
            <a:r>
              <a:rPr lang="en-US" dirty="0" smtClean="0"/>
              <a:t>6.1) Vector Structure</a:t>
            </a:r>
          </a:p>
        </p:txBody>
      </p:sp>
      <p:graphicFrame>
        <p:nvGraphicFramePr>
          <p:cNvPr id="6" name="Object 5"/>
          <p:cNvGraphicFramePr>
            <a:graphicFrameLocks noChangeAspect="1"/>
          </p:cNvGraphicFramePr>
          <p:nvPr/>
        </p:nvGraphicFramePr>
        <p:xfrm>
          <a:off x="2511367" y="5351159"/>
          <a:ext cx="1902320" cy="779264"/>
        </p:xfrm>
        <a:graphic>
          <a:graphicData uri="http://schemas.openxmlformats.org/presentationml/2006/ole">
            <p:oleObj spid="_x0000_s31746" name="Equation" r:id="rId3" imgW="1054100" imgH="431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6.1</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571500" indent="-571500"/>
            <a:r>
              <a:rPr lang="en-US" sz="2400" dirty="0" smtClean="0"/>
              <a:t>Suppose we were asked to construct a vector that would represent the composition of a coastal wetlands landscape… what would that mean? </a:t>
            </a:r>
          </a:p>
          <a:p>
            <a:pPr marL="571500" indent="-571500"/>
            <a:r>
              <a:rPr lang="en-US" sz="2400" dirty="0" smtClean="0"/>
              <a:t>First, we would have to decide what classes make up a coastal wetlands</a:t>
            </a:r>
          </a:p>
          <a:p>
            <a:pPr marL="971550" lvl="1" indent="-571500"/>
            <a:r>
              <a:rPr lang="en-US" sz="2000" dirty="0" smtClean="0"/>
              <a:t>Coastal wetlands are areas near the coast where the soil is submerged or soaked with moisture either permanently or seasonally</a:t>
            </a:r>
          </a:p>
          <a:p>
            <a:pPr marL="971550" lvl="1" indent="-571500"/>
            <a:r>
              <a:rPr lang="en-US" sz="2000" dirty="0" smtClean="0"/>
              <a:t>Coastal wetlands are found between areas that are always wet (i.e. oceans, seas, bays, and estuaries), and areas that are always dry (i.e. grasslands and forests)</a:t>
            </a:r>
          </a:p>
          <a:p>
            <a:pPr marL="971550" lvl="1" indent="-571500"/>
            <a:r>
              <a:rPr lang="en-US" sz="2000" dirty="0" smtClean="0"/>
              <a:t>We could divide wetlands up into land that is submerged underwater, and land that is not submerged (two classes) </a:t>
            </a:r>
          </a:p>
          <a:p>
            <a:pPr marL="971550" lvl="1" indent="-571500"/>
            <a:r>
              <a:rPr lang="en-US" sz="2000" dirty="0" smtClean="0"/>
              <a:t>However, we might decided that having two classes is not enough to accurately describe the variation in landscape in the wetlands. Thus, it might be appropriate to introduce a third class, land that is not submerged, but heavily saturated with moisture</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2. (</a:t>
            </a:r>
            <a:r>
              <a:rPr lang="en-US" dirty="0" smtClean="0"/>
              <a:t>6.1) Vector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6.1</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After we decide what the classes are we must decide how to </a:t>
            </a:r>
            <a:r>
              <a:rPr lang="en-US" sz="2400" b="1" dirty="0" smtClean="0"/>
              <a:t>order </a:t>
            </a:r>
            <a:r>
              <a:rPr lang="en-US" sz="2400" dirty="0" smtClean="0"/>
              <a:t>them: we will use the order: submerged, saturated but not submerged, dry</a:t>
            </a:r>
          </a:p>
          <a:p>
            <a:pPr marL="571500" indent="-571500"/>
            <a:r>
              <a:rPr lang="en-US" sz="2400" dirty="0" smtClean="0"/>
              <a:t>If we let:</a:t>
            </a:r>
          </a:p>
          <a:p>
            <a:pPr marL="971550" lvl="1" indent="-571500"/>
            <a:r>
              <a:rPr lang="en-US" sz="2000" dirty="0" err="1" smtClean="0"/>
              <a:t>u</a:t>
            </a:r>
            <a:r>
              <a:rPr lang="en-US" sz="2000" dirty="0" smtClean="0"/>
              <a:t> = proportion of wetlands that are submerged or under water</a:t>
            </a:r>
          </a:p>
          <a:p>
            <a:pPr marL="971550" lvl="1" indent="-571500"/>
            <a:r>
              <a:rPr lang="en-US" sz="2000" dirty="0" err="1" smtClean="0"/>
              <a:t>s</a:t>
            </a:r>
            <a:r>
              <a:rPr lang="en-US" sz="2000" dirty="0" smtClean="0"/>
              <a:t> = proportion of wetlands that are not submerged but saturated with moisture</a:t>
            </a:r>
          </a:p>
          <a:p>
            <a:pPr marL="971550" lvl="1" indent="-571500"/>
            <a:r>
              <a:rPr lang="en-US" sz="2000" dirty="0" err="1" smtClean="0"/>
              <a:t>d</a:t>
            </a:r>
            <a:r>
              <a:rPr lang="en-US" sz="2000" dirty="0" smtClean="0"/>
              <a:t> = proportion of wetlands that are dry, then the vector </a:t>
            </a:r>
            <a:r>
              <a:rPr lang="en-US" sz="2000" dirty="0" err="1" smtClean="0"/>
              <a:t>v</a:t>
            </a:r>
            <a:r>
              <a:rPr lang="en-US" sz="2000" dirty="0" smtClean="0"/>
              <a:t> representing the coastal wetlands composition would be:</a:t>
            </a:r>
          </a:p>
          <a:p>
            <a:pPr marL="971550" lvl="1" indent="-571500"/>
            <a:endParaRPr lang="en-US" sz="800" dirty="0" smtClean="0"/>
          </a:p>
          <a:p>
            <a:pPr marL="971550" lvl="1" indent="-571500">
              <a:buNone/>
            </a:pPr>
            <a:r>
              <a:rPr lang="en-US" sz="2000" dirty="0" smtClean="0"/>
              <a:t>	            If at some particular time </a:t>
            </a:r>
            <a:r>
              <a:rPr lang="en-US" sz="2000" dirty="0" err="1" smtClean="0"/>
              <a:t>t</a:t>
            </a:r>
            <a:r>
              <a:rPr lang="en-US" sz="2000" dirty="0" smtClean="0"/>
              <a:t>, 65% of</a:t>
            </a:r>
          </a:p>
          <a:p>
            <a:pPr marL="971550" lvl="1" indent="-571500">
              <a:buNone/>
            </a:pPr>
            <a:r>
              <a:rPr lang="en-US" sz="2000" dirty="0" smtClean="0"/>
              <a:t>          	     the wetlands were submerged, 30% </a:t>
            </a:r>
          </a:p>
          <a:p>
            <a:pPr marL="971550" lvl="1" indent="-571500">
              <a:buNone/>
            </a:pPr>
            <a:r>
              <a:rPr lang="en-US" sz="2000" dirty="0" smtClean="0"/>
              <a:t>		     saturated, and 5% dry, then we’d have:</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2. (</a:t>
            </a:r>
            <a:r>
              <a:rPr lang="en-US" dirty="0" smtClean="0"/>
              <a:t>6.1) Vector Structure</a:t>
            </a:r>
          </a:p>
        </p:txBody>
      </p:sp>
      <p:graphicFrame>
        <p:nvGraphicFramePr>
          <p:cNvPr id="6" name="Object 5"/>
          <p:cNvGraphicFramePr>
            <a:graphicFrameLocks noChangeAspect="1"/>
          </p:cNvGraphicFramePr>
          <p:nvPr/>
        </p:nvGraphicFramePr>
        <p:xfrm>
          <a:off x="736091" y="4614863"/>
          <a:ext cx="1243013" cy="1246187"/>
        </p:xfrm>
        <a:graphic>
          <a:graphicData uri="http://schemas.openxmlformats.org/presentationml/2006/ole">
            <p:oleObj spid="_x0000_s32770" name="Equation" r:id="rId3" imgW="660400" imgH="660400" progId="Equation.3">
              <p:embed/>
            </p:oleObj>
          </a:graphicData>
        </a:graphic>
      </p:graphicFrame>
      <p:graphicFrame>
        <p:nvGraphicFramePr>
          <p:cNvPr id="32771" name="Object 3"/>
          <p:cNvGraphicFramePr>
            <a:graphicFrameLocks noChangeAspect="1"/>
          </p:cNvGraphicFramePr>
          <p:nvPr/>
        </p:nvGraphicFramePr>
        <p:xfrm>
          <a:off x="6228506" y="4577318"/>
          <a:ext cx="2343150" cy="1293813"/>
        </p:xfrm>
        <a:graphic>
          <a:graphicData uri="http://schemas.openxmlformats.org/presentationml/2006/ole">
            <p:oleObj spid="_x0000_s32771" name="Equation" r:id="rId4" imgW="1244600" imgH="685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6.1</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Alternatively, we could divide wetlands up into the types of plants that grow there </a:t>
            </a:r>
          </a:p>
          <a:p>
            <a:pPr marL="571500" indent="-571500"/>
            <a:r>
              <a:rPr lang="en-US" sz="2400" dirty="0" smtClean="0"/>
              <a:t>For example, the types of </a:t>
            </a:r>
            <a:r>
              <a:rPr lang="en-US" sz="2400" dirty="0" err="1" smtClean="0"/>
              <a:t>ﬂora</a:t>
            </a:r>
            <a:r>
              <a:rPr lang="en-US" sz="2400" dirty="0" smtClean="0"/>
              <a:t> that grow in the Queensland coastal wetland in Australia are: mangroves, </a:t>
            </a:r>
            <a:r>
              <a:rPr lang="en-US" sz="2400" dirty="0" err="1" smtClean="0"/>
              <a:t>seagrasses</a:t>
            </a:r>
            <a:r>
              <a:rPr lang="en-US" sz="2400" dirty="0" smtClean="0"/>
              <a:t>, grasses, sedges/rushes, ferns, wet heaths, trees and shrubs, and </a:t>
            </a:r>
            <a:r>
              <a:rPr lang="en-US" sz="2400" dirty="0" err="1" smtClean="0"/>
              <a:t>saltmarsh</a:t>
            </a:r>
            <a:r>
              <a:rPr lang="en-US" sz="2400" dirty="0" smtClean="0"/>
              <a:t> plants </a:t>
            </a:r>
          </a:p>
          <a:p>
            <a:pPr marL="571500" indent="-571500"/>
            <a:r>
              <a:rPr lang="en-US" sz="2400" dirty="0" smtClean="0"/>
              <a:t>This would give 8 classes. Just as above, we could construct and ordering for these classes and then construct a vector representing the composition of the Queensland coastal wetlands based on the proportion of the total area in which each of the above type of fauna grows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2. (</a:t>
            </a:r>
            <a:r>
              <a:rPr lang="en-US" dirty="0" smtClean="0"/>
              <a:t>6.1) Vector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3677</TotalTime>
  <Words>2444</Words>
  <Application>Microsoft Macintosh PowerPoint</Application>
  <PresentationFormat>On-screen Show (4:3)</PresentationFormat>
  <Paragraphs>308</Paragraphs>
  <Slides>35</Slides>
  <Notes>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1_Office Theme</vt:lpstr>
      <vt:lpstr>Equation</vt:lpstr>
      <vt:lpstr>Chapter 6: Vectors &amp; Matrices</vt:lpstr>
      <vt:lpstr>Biological Motivation</vt:lpstr>
      <vt:lpstr>A Guiding Example</vt:lpstr>
      <vt:lpstr>A Guiding Example</vt:lpstr>
      <vt:lpstr>Biological Motivation</vt:lpstr>
      <vt:lpstr>Definition</vt:lpstr>
      <vt:lpstr>Example 6.1</vt:lpstr>
      <vt:lpstr>Example 6.1</vt:lpstr>
      <vt:lpstr>Example 6.1</vt:lpstr>
      <vt:lpstr>Addition &amp; Scalar Multiplication</vt:lpstr>
      <vt:lpstr>Example 6.2</vt:lpstr>
      <vt:lpstr>Example 6.3</vt:lpstr>
      <vt:lpstr>Example 6.3</vt:lpstr>
      <vt:lpstr>Slide 14</vt:lpstr>
      <vt:lpstr>Example 6.4 (Ecological Succession: Simple Case)</vt:lpstr>
      <vt:lpstr>Example 6.4 (Ecological Succession: Simple Case)</vt:lpstr>
      <vt:lpstr>Example 6.4 (Ecological Succession: Simple Case)</vt:lpstr>
      <vt:lpstr>Example 6.4 version 2.0</vt:lpstr>
      <vt:lpstr>Example 6.4 version 2.0</vt:lpstr>
      <vt:lpstr>Example 6.4 version 2.0</vt:lpstr>
      <vt:lpstr>Example 6.4 version 2.0</vt:lpstr>
      <vt:lpstr>Modeling Structural Change in General</vt:lpstr>
      <vt:lpstr>Modeling Structural Change in General</vt:lpstr>
      <vt:lpstr>Modeling Structural Change in General</vt:lpstr>
      <vt:lpstr>Example 6.5</vt:lpstr>
      <vt:lpstr>Example 6.5</vt:lpstr>
      <vt:lpstr>Example 6.5</vt:lpstr>
      <vt:lpstr>Example 6.5</vt:lpstr>
      <vt:lpstr>Example 6.5</vt:lpstr>
      <vt:lpstr>Example 6.5</vt:lpstr>
      <vt:lpstr>Example 6.5</vt:lpstr>
      <vt:lpstr>Homework Problem: Exercise 6.5</vt:lpstr>
      <vt:lpstr>Homework Problem: Exercise 6.5</vt:lpstr>
      <vt:lpstr>Homework Problem: Exercise 6.5</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Bintz</dc:creator>
  <cp:lastModifiedBy>Jason Bintz</cp:lastModifiedBy>
  <cp:revision>72</cp:revision>
  <dcterms:created xsi:type="dcterms:W3CDTF">2013-02-19T01:28:35Z</dcterms:created>
  <dcterms:modified xsi:type="dcterms:W3CDTF">2013-02-19T01:38:51Z</dcterms:modified>
</cp:coreProperties>
</file>