
<file path=[Content_Types].xml><?xml version="1.0" encoding="utf-8"?>
<Types xmlns="http://schemas.openxmlformats.org/package/2006/content-types">
  <Override PartName="/ppt/slides/slide17.xml" ContentType="application/vnd.openxmlformats-officedocument.presentationml.slide+xml"/>
  <Default Extension="pict" ContentType="image/pict"/>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docProps/app.xml" ContentType="application/vnd.openxmlformats-officedocument.extended-properties+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Default Extension="vml" ContentType="application/vnd.openxmlformats-officedocument.vmlDrawing"/>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embeddings/Microsoft_Equation1.bin" ContentType="application/vnd.openxmlformats-officedocument.oleObject"/>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s/slide15.xml" ContentType="application/vnd.openxmlformats-officedocument.presentationml.slide+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73" r:id="rId10"/>
    <p:sldId id="274" r:id="rId11"/>
    <p:sldId id="265" r:id="rId12"/>
    <p:sldId id="271" r:id="rId13"/>
    <p:sldId id="275" r:id="rId14"/>
    <p:sldId id="267" r:id="rId15"/>
    <p:sldId id="276" r:id="rId16"/>
    <p:sldId id="277" r:id="rId17"/>
    <p:sldId id="278" r:id="rId18"/>
    <p:sldId id="268" r:id="rId19"/>
    <p:sldId id="280" r:id="rId20"/>
    <p:sldId id="27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8" d="100"/>
          <a:sy n="98" d="100"/>
        </p:scale>
        <p:origin x="-64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viewProps" Target="viewProps.xml"/><Relationship Id="rId25" Type="http://schemas.openxmlformats.org/officeDocument/2006/relationships/theme" Target="theme/theme1.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14" Type="http://schemas.openxmlformats.org/officeDocument/2006/relationships/slide" Target="slides/slide13.xml"/><Relationship Id="rId23" Type="http://schemas.openxmlformats.org/officeDocument/2006/relationships/presProps" Target="presProps.xml"/><Relationship Id="rId4" Type="http://schemas.openxmlformats.org/officeDocument/2006/relationships/slide" Target="slides/slide3.xml"/><Relationship Id="rId26" Type="http://schemas.openxmlformats.org/officeDocument/2006/relationships/tableStyles" Target="tableStyles.xml"/><Relationship Id="rId11" Type="http://schemas.openxmlformats.org/officeDocument/2006/relationships/slide" Target="slides/slide10.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printerSettings" Target="printerSettings/printerSettings1.bin"/><Relationship Id="rId21" Type="http://schemas.openxmlformats.org/officeDocument/2006/relationships/slide" Target="slides/slide20.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pict"/></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39C099-9ACC-9F41-8890-C6C65F966529}" type="datetime1">
              <a:rPr lang="en-US" smtClean="0">
                <a:solidFill>
                  <a:prstClr val="white">
                    <a:tint val="75000"/>
                  </a:prstClr>
                </a:solidFill>
              </a:rPr>
              <a:pPr/>
              <a:t>11/22/12</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r>
              <a:rPr lang="en-US" smtClean="0">
                <a:solidFill>
                  <a:prstClr val="white">
                    <a:tint val="75000"/>
                  </a:prstClr>
                </a:solidFill>
              </a:rPr>
              <a:t>Epidemioogical Model for Clostridium Difficile Transmission in Healthcare Settings</a:t>
            </a:r>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CCC88C96-81E6-D643-9017-EAF07C88A988}" type="slidenum">
              <a:rPr lang="en-US" smtClean="0">
                <a:solidFill>
                  <a:prstClr val="white">
                    <a:tint val="75000"/>
                  </a:prstClr>
                </a:solidFill>
              </a:rPr>
              <a:pPr/>
              <a:t>‹#›</a:t>
            </a:fld>
            <a:endParaRPr lang="en-US" dirty="0">
              <a:solidFill>
                <a:prstClr val="white">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9DB6A7-4691-3C4A-A823-D1BFBC0639B6}" type="datetime1">
              <a:rPr lang="en-US" smtClean="0">
                <a:solidFill>
                  <a:prstClr val="white">
                    <a:tint val="75000"/>
                  </a:prstClr>
                </a:solidFill>
              </a:rPr>
              <a:pPr/>
              <a:t>11/22/12</a:t>
            </a:fld>
            <a:endParaRPr lang="en-US" dirty="0">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white">
                    <a:tint val="75000"/>
                  </a:prstClr>
                </a:solidFill>
              </a:rPr>
              <a:t>Epidemioogical Model for Clostridium Difficile Transmission in Healthcare Settings</a:t>
            </a:r>
            <a:endParaRPr lang="en-US" dirty="0">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88C96-81E6-D643-9017-EAF07C88A988}" type="slidenum">
              <a:rPr lang="en-US" smtClean="0">
                <a:solidFill>
                  <a:prstClr val="white">
                    <a:tint val="75000"/>
                  </a:prstClr>
                </a:solidFill>
              </a:rPr>
              <a:pPr/>
              <a:t>‹#›</a:t>
            </a:fld>
            <a:endParaRPr lang="en-US" dirty="0">
              <a:solidFill>
                <a:prstClr val="white">
                  <a:tint val="75000"/>
                </a:prstClr>
              </a:solidFill>
            </a:endParaRPr>
          </a:p>
        </p:txBody>
      </p:sp>
    </p:spTree>
  </p:cSld>
  <p:clrMap bg1="dk1" tx1="lt1" bg2="dk2" tx2="lt2" accent1="accent1" accent2="accent2" accent3="accent3" accent4="accent4" accent5="accent5" accent6="accent6" hlink="hlink" folHlink="folHlink"/>
  <p:sldLayoutIdLst>
    <p:sldLayoutId id="2147483661" r:id="rId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4" Type="http://schemas.openxmlformats.org/officeDocument/2006/relationships/image" Target="../media/image12.png"/><Relationship Id="rId1" Type="http://schemas.openxmlformats.org/officeDocument/2006/relationships/slideLayout" Target="../slideLayouts/slideLayout1.xml"/><Relationship Id="rId2" Type="http://schemas.openxmlformats.org/officeDocument/2006/relationships/image" Target="../media/image10.png"/><Relationship Id="rId3"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3" Type="http://schemas.openxmlformats.org/officeDocument/2006/relationships/oleObject" Target="../embeddings/Microsoft_Equation1.bin"/><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image" Target="../media/image7.png"/><Relationship Id="rId3"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571500" indent="-571500">
              <a:buNone/>
            </a:pPr>
            <a:r>
              <a:rPr lang="en-US" sz="2400" dirty="0" smtClean="0"/>
              <a:t>Suppose you take over the management of a certain Bison population. The population dynamics are similar to those of the population we considered in Project 2 but differ in a few important ways:</a:t>
            </a:r>
          </a:p>
          <a:p>
            <a:pPr marL="571500" indent="-571500"/>
            <a:r>
              <a:rPr lang="en-US" sz="2400" dirty="0" smtClean="0"/>
              <a:t>The adult fecundity of this population is a bit </a:t>
            </a:r>
            <a:r>
              <a:rPr lang="en-US" sz="2400" dirty="0" smtClean="0"/>
              <a:t>higher. It is 0.45 </a:t>
            </a:r>
            <a:r>
              <a:rPr lang="en-US" sz="2400" dirty="0" smtClean="0"/>
              <a:t>instead of 0.42</a:t>
            </a:r>
          </a:p>
          <a:p>
            <a:pPr marL="571500" indent="-571500"/>
            <a:r>
              <a:rPr lang="en-US" sz="2400" dirty="0" smtClean="0"/>
              <a:t>The adult survival probability, however, is </a:t>
            </a:r>
            <a:r>
              <a:rPr lang="en-US" sz="2400" dirty="0" smtClean="0"/>
              <a:t>lower. It’s </a:t>
            </a:r>
            <a:r>
              <a:rPr lang="en-US" sz="2400" dirty="0" smtClean="0"/>
              <a:t>0.8 instead of </a:t>
            </a:r>
            <a:r>
              <a:rPr lang="en-US" sz="2400" dirty="0" smtClean="0"/>
              <a:t>0.95</a:t>
            </a:r>
          </a:p>
          <a:p>
            <a:pPr marL="571500" indent="-571500"/>
            <a:r>
              <a:rPr lang="en-US" sz="2400" dirty="0" smtClean="0"/>
              <a:t>The initial population vector is </a:t>
            </a:r>
            <a:r>
              <a:rPr lang="en-US" sz="2400" dirty="0" smtClean="0"/>
              <a:t>[42; 0; 45</a:t>
            </a:r>
            <a:r>
              <a:rPr lang="en-US" sz="2400" dirty="0" smtClean="0"/>
              <a:t>] instead of </a:t>
            </a:r>
            <a:r>
              <a:rPr lang="en-US" sz="2400" dirty="0" smtClean="0"/>
              <a:t>[42; 0;</a:t>
            </a:r>
            <a:r>
              <a:rPr lang="en-US" sz="2400" dirty="0" smtClean="0"/>
              <a:t> 95]</a:t>
            </a:r>
            <a:endParaRPr lang="en-US" sz="2400" dirty="0" smtClean="0"/>
          </a:p>
          <a:p>
            <a:pPr marL="571500" indent="-571500"/>
            <a:r>
              <a:rPr lang="en-US" sz="2400" dirty="0" smtClean="0"/>
              <a:t>This time the dynamics will reflect some </a:t>
            </a:r>
            <a:r>
              <a:rPr lang="en-US" sz="2400" dirty="0" err="1" smtClean="0"/>
              <a:t>stochasticity</a:t>
            </a:r>
            <a:r>
              <a:rPr lang="en-US" sz="2400" dirty="0" smtClean="0"/>
              <a:t>: from year to year, the adult fecundity and survival probabilities will vary over some interval of possible values.</a:t>
            </a:r>
          </a:p>
          <a:p>
            <a:pPr marL="571500" indent="-571500"/>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	We </a:t>
            </a:r>
            <a:r>
              <a:rPr lang="en-US" sz="2400" dirty="0" smtClean="0"/>
              <a:t>want to use </a:t>
            </a:r>
            <a:r>
              <a:rPr lang="en-US" sz="2400" dirty="0" smtClean="0"/>
              <a:t>this</a:t>
            </a:r>
            <a:r>
              <a:rPr lang="en-US" sz="2400" dirty="0" smtClean="0"/>
              <a:t> MATLAB function</a:t>
            </a:r>
            <a:r>
              <a:rPr lang="en-US" sz="2400" dirty="0" smtClean="0"/>
              <a:t> </a:t>
            </a:r>
            <a:r>
              <a:rPr lang="en-US" sz="2400" dirty="0" smtClean="0"/>
              <a:t>to choose a random number on an interval of our choosing- in this case, the interval (0.77,0.80)</a:t>
            </a:r>
            <a:r>
              <a:rPr lang="en-US" sz="2400" dirty="0" smtClean="0"/>
              <a:t>.</a:t>
            </a:r>
            <a:r>
              <a:rPr lang="en-US" sz="2400" dirty="0" smtClean="0"/>
              <a:t> The command,</a:t>
            </a:r>
            <a:r>
              <a:rPr lang="en-US" sz="2400" dirty="0" smtClean="0"/>
              <a:t> “0.8</a:t>
            </a:r>
            <a:r>
              <a:rPr lang="en-US" sz="2400" dirty="0" smtClean="0"/>
              <a:t>-.03*rand(1</a:t>
            </a:r>
            <a:r>
              <a:rPr lang="en-US" sz="2400" dirty="0" smtClean="0"/>
              <a:t>)” </a:t>
            </a:r>
            <a:r>
              <a:rPr lang="en-US" sz="2400" dirty="0" smtClean="0"/>
              <a:t>accomplishes this:</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	This explains the line of code that updates our matrix each time step.</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13" name="Picture 12"/>
          <p:cNvPicPr>
            <a:picLocks noChangeAspect="1"/>
          </p:cNvPicPr>
          <p:nvPr/>
        </p:nvPicPr>
        <p:blipFill>
          <a:blip r:embed="rId2"/>
          <a:stretch>
            <a:fillRect/>
          </a:stretch>
        </p:blipFill>
        <p:spPr>
          <a:xfrm>
            <a:off x="941184" y="2807016"/>
            <a:ext cx="2311400" cy="2590800"/>
          </a:xfrm>
          <a:prstGeom prst="rect">
            <a:avLst/>
          </a:prstGeom>
        </p:spPr>
      </p:pic>
      <p:pic>
        <p:nvPicPr>
          <p:cNvPr id="14" name="Picture 13"/>
          <p:cNvPicPr>
            <a:picLocks noChangeAspect="1"/>
          </p:cNvPicPr>
          <p:nvPr/>
        </p:nvPicPr>
        <p:blipFill>
          <a:blip r:embed="rId3"/>
          <a:stretch>
            <a:fillRect/>
          </a:stretch>
        </p:blipFill>
        <p:spPr>
          <a:xfrm>
            <a:off x="3416300" y="2807016"/>
            <a:ext cx="2311400" cy="2590800"/>
          </a:xfrm>
          <a:prstGeom prst="rect">
            <a:avLst/>
          </a:prstGeom>
        </p:spPr>
      </p:pic>
      <p:pic>
        <p:nvPicPr>
          <p:cNvPr id="15" name="Picture 14"/>
          <p:cNvPicPr>
            <a:picLocks noChangeAspect="1"/>
          </p:cNvPicPr>
          <p:nvPr/>
        </p:nvPicPr>
        <p:blipFill>
          <a:blip r:embed="rId4"/>
          <a:stretch>
            <a:fillRect/>
          </a:stretch>
        </p:blipFill>
        <p:spPr>
          <a:xfrm>
            <a:off x="5936643" y="2807016"/>
            <a:ext cx="2298700" cy="25908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(continued) Remarks about the changes we just made:</a:t>
            </a:r>
          </a:p>
          <a:p>
            <a:pPr marL="571500" indent="-571500">
              <a:buFont typeface="+mj-lt"/>
              <a:buAutoNum type="arabicPeriod" startAt="2"/>
            </a:pPr>
            <a:r>
              <a:rPr lang="en-US" sz="2400" dirty="0" smtClean="0"/>
              <a:t>Recall that we were able to derive a formula to give us the population at time </a:t>
            </a:r>
            <a:r>
              <a:rPr lang="en-US" sz="2400" dirty="0" err="1" smtClean="0"/>
              <a:t>t</a:t>
            </a:r>
            <a:r>
              <a:rPr lang="en-US" sz="2400" dirty="0" smtClean="0"/>
              <a:t> </a:t>
            </a:r>
            <a:r>
              <a:rPr lang="en-US" sz="2400" i="1" dirty="0" smtClean="0"/>
              <a:t>without </a:t>
            </a:r>
            <a:r>
              <a:rPr lang="en-US" sz="2400" dirty="0" smtClean="0"/>
              <a:t>needing to calculate the population values for all the previous time steps:</a:t>
            </a:r>
          </a:p>
          <a:p>
            <a:pPr marL="571500" indent="-571500">
              <a:buAutoNum type="arabicPeriod" startAt="2"/>
            </a:pPr>
            <a:endParaRPr lang="en-US" sz="2400" dirty="0" smtClean="0"/>
          </a:p>
          <a:p>
            <a:pPr marL="571500" indent="-571500">
              <a:buAutoNum type="arabicPeriod" startAt="2"/>
            </a:pPr>
            <a:endParaRPr lang="en-US" sz="2400" dirty="0" smtClean="0"/>
          </a:p>
          <a:p>
            <a:pPr marL="571500" indent="-571500">
              <a:buAutoNum type="arabicPeriod" startAt="2"/>
            </a:pPr>
            <a:endParaRPr lang="en-US" sz="2400" dirty="0" smtClean="0"/>
          </a:p>
          <a:p>
            <a:pPr marL="571500" indent="-571500">
              <a:buAutoNum type="arabicPeriod" startAt="2"/>
            </a:pPr>
            <a:endParaRPr lang="en-US" sz="2400" dirty="0" smtClean="0"/>
          </a:p>
          <a:p>
            <a:pPr marL="571500" indent="-571500">
              <a:buNone/>
            </a:pPr>
            <a:endParaRPr lang="en-US" sz="800" dirty="0" smtClean="0"/>
          </a:p>
          <a:p>
            <a:pPr marL="571500" indent="-571500">
              <a:buNone/>
            </a:pPr>
            <a:r>
              <a:rPr lang="en-US" sz="2400" dirty="0" smtClean="0"/>
              <a:t>	Notice that one of the changes we just made was swapping out the formula shown here on the right-hand side for the one on the left-hand side. Why would we want to do this?</a:t>
            </a: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graphicFrame>
        <p:nvGraphicFramePr>
          <p:cNvPr id="11266" name="Object 2"/>
          <p:cNvGraphicFramePr>
            <a:graphicFrameLocks noChangeAspect="1"/>
          </p:cNvGraphicFramePr>
          <p:nvPr/>
        </p:nvGraphicFramePr>
        <p:xfrm>
          <a:off x="1920333" y="2978945"/>
          <a:ext cx="4489450" cy="455613"/>
        </p:xfrm>
        <a:graphic>
          <a:graphicData uri="http://schemas.openxmlformats.org/presentationml/2006/ole">
            <p:oleObj spid="_x0000_s11266" name="Equation" r:id="rId3" imgW="2133600" imgH="215900" progId="Equation.3">
              <p:embed/>
            </p:oleObj>
          </a:graphicData>
        </a:graphic>
      </p:graphicFrame>
      <p:sp>
        <p:nvSpPr>
          <p:cNvPr id="12" name="Frame 11"/>
          <p:cNvSpPr/>
          <p:nvPr/>
        </p:nvSpPr>
        <p:spPr>
          <a:xfrm>
            <a:off x="1920330" y="2965988"/>
            <a:ext cx="2185409" cy="466343"/>
          </a:xfrm>
          <a:prstGeom prst="frame">
            <a:avLst>
              <a:gd name="adj1" fmla="val 0"/>
            </a:avLst>
          </a:prstGeom>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3" name="TextBox 12"/>
          <p:cNvSpPr txBox="1"/>
          <p:nvPr/>
        </p:nvSpPr>
        <p:spPr>
          <a:xfrm>
            <a:off x="1956754" y="3822598"/>
            <a:ext cx="2119866" cy="738664"/>
          </a:xfrm>
          <a:prstGeom prst="rect">
            <a:avLst/>
          </a:prstGeom>
          <a:noFill/>
          <a:ln>
            <a:solidFill>
              <a:schemeClr val="bg2"/>
            </a:solidFill>
          </a:ln>
        </p:spPr>
        <p:txBody>
          <a:bodyPr wrap="none" rtlCol="0">
            <a:spAutoFit/>
          </a:bodyPr>
          <a:lstStyle/>
          <a:p>
            <a:r>
              <a:rPr lang="en-US" sz="1400" dirty="0" smtClean="0">
                <a:solidFill>
                  <a:schemeClr val="bg2"/>
                </a:solidFill>
              </a:rPr>
              <a:t>This formula allows to find </a:t>
            </a:r>
          </a:p>
          <a:p>
            <a:r>
              <a:rPr lang="en-US" sz="1400" dirty="0" smtClean="0">
                <a:solidFill>
                  <a:schemeClr val="bg2"/>
                </a:solidFill>
              </a:rPr>
              <a:t>the population size at the </a:t>
            </a:r>
          </a:p>
          <a:p>
            <a:r>
              <a:rPr lang="en-US" sz="1400" i="1" dirty="0" smtClean="0">
                <a:solidFill>
                  <a:schemeClr val="bg2"/>
                </a:solidFill>
              </a:rPr>
              <a:t>next </a:t>
            </a:r>
            <a:r>
              <a:rPr lang="en-US" sz="1400" dirty="0" smtClean="0">
                <a:solidFill>
                  <a:schemeClr val="bg2"/>
                </a:solidFill>
              </a:rPr>
              <a:t>time step.</a:t>
            </a:r>
            <a:endParaRPr lang="en-US" sz="1400" dirty="0">
              <a:solidFill>
                <a:schemeClr val="bg2"/>
              </a:solidFill>
            </a:endParaRPr>
          </a:p>
        </p:txBody>
      </p:sp>
      <p:sp>
        <p:nvSpPr>
          <p:cNvPr id="15" name="TextBox 14"/>
          <p:cNvSpPr txBox="1"/>
          <p:nvPr/>
        </p:nvSpPr>
        <p:spPr>
          <a:xfrm>
            <a:off x="4367671" y="3822598"/>
            <a:ext cx="2142972" cy="738664"/>
          </a:xfrm>
          <a:prstGeom prst="rect">
            <a:avLst/>
          </a:prstGeom>
          <a:noFill/>
          <a:ln>
            <a:solidFill>
              <a:schemeClr val="bg2"/>
            </a:solidFill>
          </a:ln>
        </p:spPr>
        <p:txBody>
          <a:bodyPr wrap="none" rtlCol="0">
            <a:spAutoFit/>
          </a:bodyPr>
          <a:lstStyle/>
          <a:p>
            <a:r>
              <a:rPr lang="en-US" sz="1400" dirty="0" smtClean="0">
                <a:solidFill>
                  <a:schemeClr val="bg2"/>
                </a:solidFill>
              </a:rPr>
              <a:t>This formula allows to find </a:t>
            </a:r>
          </a:p>
          <a:p>
            <a:r>
              <a:rPr lang="en-US" sz="1400" dirty="0" smtClean="0">
                <a:solidFill>
                  <a:schemeClr val="bg2"/>
                </a:solidFill>
              </a:rPr>
              <a:t>the population size at </a:t>
            </a:r>
            <a:r>
              <a:rPr lang="en-US" sz="1400" i="1" dirty="0" smtClean="0">
                <a:solidFill>
                  <a:schemeClr val="bg2"/>
                </a:solidFill>
              </a:rPr>
              <a:t>any</a:t>
            </a:r>
          </a:p>
          <a:p>
            <a:r>
              <a:rPr lang="en-US" sz="1400" dirty="0" smtClean="0">
                <a:solidFill>
                  <a:schemeClr val="bg2"/>
                </a:solidFill>
              </a:rPr>
              <a:t>time step.</a:t>
            </a:r>
            <a:endParaRPr lang="en-US" sz="1400" dirty="0">
              <a:solidFill>
                <a:schemeClr val="bg2"/>
              </a:solidFill>
            </a:endParaRPr>
          </a:p>
        </p:txBody>
      </p:sp>
      <p:sp>
        <p:nvSpPr>
          <p:cNvPr id="16" name="Frame 15"/>
          <p:cNvSpPr/>
          <p:nvPr/>
        </p:nvSpPr>
        <p:spPr>
          <a:xfrm>
            <a:off x="4496063" y="2975850"/>
            <a:ext cx="1938520" cy="466343"/>
          </a:xfrm>
          <a:prstGeom prst="frame">
            <a:avLst>
              <a:gd name="adj1" fmla="val 0"/>
            </a:avLst>
          </a:prstGeom>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18" name="Straight Arrow Connector 17"/>
          <p:cNvCxnSpPr/>
          <p:nvPr/>
        </p:nvCxnSpPr>
        <p:spPr>
          <a:xfrm rot="5400000" flipH="1" flipV="1">
            <a:off x="2895157" y="3658713"/>
            <a:ext cx="27595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rot="5400000" flipH="1" flipV="1">
            <a:off x="5056202" y="3668575"/>
            <a:ext cx="27595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	Answer: We </a:t>
            </a:r>
            <a:r>
              <a:rPr lang="en-US" sz="2400" dirty="0" smtClean="0"/>
              <a:t>want</a:t>
            </a:r>
            <a:r>
              <a:rPr lang="en-US" sz="2400" dirty="0" smtClean="0"/>
              <a:t> </a:t>
            </a:r>
            <a:r>
              <a:rPr lang="en-US" sz="2400" dirty="0" smtClean="0"/>
              <a:t>to </a:t>
            </a:r>
            <a:r>
              <a:rPr lang="en-US" sz="2400" i="1" dirty="0" smtClean="0"/>
              <a:t>change </a:t>
            </a:r>
            <a:r>
              <a:rPr lang="en-US" sz="2400" dirty="0" smtClean="0"/>
              <a:t>the matrix A every time step (explained in remark 1) </a:t>
            </a:r>
            <a:r>
              <a:rPr lang="en-US" sz="2400" b="1" dirty="0" smtClean="0"/>
              <a:t>and </a:t>
            </a:r>
            <a:r>
              <a:rPr lang="en-US" sz="2400" dirty="0" smtClean="0"/>
              <a:t>we want to “remember” all of the previous information. The other formula would indeed reflect the change made to the matrix every time step </a:t>
            </a:r>
            <a:r>
              <a:rPr lang="en-US" sz="2400" b="1" dirty="0" smtClean="0"/>
              <a:t>but </a:t>
            </a:r>
            <a:r>
              <a:rPr lang="en-US" sz="2400" dirty="0" smtClean="0"/>
              <a:t>it would “erase” the previous changes by “going back”, as it were, and using this new matrix to recalculate all of the past values for </a:t>
            </a:r>
            <a:r>
              <a:rPr lang="en-US" sz="2400" dirty="0" err="1" smtClean="0"/>
              <a:t>v</a:t>
            </a:r>
            <a:r>
              <a:rPr lang="en-US" sz="2400" dirty="0" smtClean="0"/>
              <a:t>. You should think about why this is the case.</a:t>
            </a:r>
          </a:p>
          <a:p>
            <a:pPr marL="571500" indent="-571500">
              <a:buNone/>
            </a:pPr>
            <a:r>
              <a:rPr lang="en-US" sz="2400" dirty="0" smtClean="0"/>
              <a:t>3.</a:t>
            </a:r>
            <a:r>
              <a:rPr lang="en-US" sz="2400" dirty="0" smtClean="0"/>
              <a:t> Finally, since </a:t>
            </a:r>
            <a:r>
              <a:rPr lang="en-US" sz="2400" dirty="0" smtClean="0"/>
              <a:t>we are only going to concern ourselves with the question of extinction, we get rid of the table showing the population values from </a:t>
            </a:r>
            <a:r>
              <a:rPr lang="en-US" sz="2400" i="1" dirty="0" smtClean="0"/>
              <a:t>year to year</a:t>
            </a:r>
            <a:r>
              <a:rPr lang="en-US" sz="2400" dirty="0" smtClean="0"/>
              <a:t>. We need only inspect the population size at the </a:t>
            </a:r>
            <a:r>
              <a:rPr lang="en-US" sz="2400" i="1" dirty="0" smtClean="0"/>
              <a:t>end </a:t>
            </a:r>
            <a:r>
              <a:rPr lang="en-US" sz="2400" dirty="0" smtClean="0"/>
              <a:t>of our simulation</a:t>
            </a:r>
            <a:r>
              <a:rPr lang="en-US" sz="2400" dirty="0" smtClean="0"/>
              <a:t>. The </a:t>
            </a:r>
            <a:r>
              <a:rPr lang="en-US" sz="2400" dirty="0" smtClean="0"/>
              <a:t>population size at the end of the simulation will be determined by looking at the vector </a:t>
            </a:r>
            <a:r>
              <a:rPr lang="en-US" sz="2400" dirty="0" err="1" smtClean="0"/>
              <a:t>v</a:t>
            </a:r>
            <a:r>
              <a:rPr lang="en-US" sz="2400" dirty="0" smtClean="0"/>
              <a:t>.</a:t>
            </a:r>
          </a:p>
          <a:p>
            <a:pPr marL="571500" indent="-571500">
              <a:buNone/>
            </a:pP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	At the end of the 200 year run, the vector </a:t>
            </a:r>
            <a:r>
              <a:rPr lang="en-US" sz="2400" dirty="0" err="1" smtClean="0"/>
              <a:t>v</a:t>
            </a:r>
            <a:r>
              <a:rPr lang="en-US" sz="2400" dirty="0" smtClean="0"/>
              <a:t> will contain the population size of calves, yearlings, and adults at time step 200. To check for extinction, we observe the following:</a:t>
            </a:r>
          </a:p>
          <a:p>
            <a:pPr marL="971550" lvl="1" indent="-571500"/>
            <a:r>
              <a:rPr lang="en-US" sz="2000" dirty="0" smtClean="0"/>
              <a:t>We need to round the components of this vector so that it makes sense for a population. That is, it doesn’t make sense to say </a:t>
            </a:r>
            <a:r>
              <a:rPr lang="en-US" sz="2000" dirty="0" smtClean="0"/>
              <a:t>we have </a:t>
            </a:r>
            <a:r>
              <a:rPr lang="en-US" sz="2000" dirty="0" smtClean="0"/>
              <a:t>3.9462 calves. We could reasonably say 4 calves. This explains why we use the command, “</a:t>
            </a:r>
            <a:r>
              <a:rPr lang="en-US" sz="2000" dirty="0" err="1" smtClean="0"/>
              <a:t>round(v</a:t>
            </a:r>
            <a:r>
              <a:rPr lang="en-US" sz="2000" dirty="0" smtClean="0"/>
              <a:t>)”</a:t>
            </a:r>
          </a:p>
          <a:p>
            <a:pPr marL="971550" lvl="1" indent="-571500"/>
            <a:r>
              <a:rPr lang="en-US" sz="2000" dirty="0" smtClean="0"/>
              <a:t>To check for extinction it is sufficient to add the 3 elements of vector </a:t>
            </a:r>
            <a:r>
              <a:rPr lang="en-US" sz="2000" dirty="0" err="1" smtClean="0"/>
              <a:t>v</a:t>
            </a:r>
            <a:r>
              <a:rPr lang="en-US" sz="2000" dirty="0" smtClean="0"/>
              <a:t> and check if they sum to zero. </a:t>
            </a:r>
            <a:r>
              <a:rPr lang="en-US" sz="2000" dirty="0" smtClean="0"/>
              <a:t>This explains why we use the command, </a:t>
            </a:r>
            <a:r>
              <a:rPr lang="en-US" sz="2000" dirty="0" smtClean="0"/>
              <a:t>“</a:t>
            </a:r>
            <a:r>
              <a:rPr lang="en-US" sz="2000" dirty="0" err="1" smtClean="0"/>
              <a:t>sum(round</a:t>
            </a:r>
            <a:r>
              <a:rPr lang="en-US" sz="2000" dirty="0" err="1" smtClean="0"/>
              <a:t>(v</a:t>
            </a:r>
            <a:r>
              <a:rPr lang="en-US" sz="2000" dirty="0" smtClean="0"/>
              <a:t>))”</a:t>
            </a:r>
          </a:p>
          <a:p>
            <a:pPr marL="971550" lvl="1" indent="-571500"/>
            <a:r>
              <a:rPr lang="en-US" sz="2000" dirty="0" smtClean="0"/>
              <a:t>To see this, run the code and </a:t>
            </a:r>
          </a:p>
          <a:p>
            <a:pPr marL="971550" lvl="1" indent="-571500">
              <a:buNone/>
            </a:pPr>
            <a:r>
              <a:rPr lang="en-US" sz="2000" dirty="0" smtClean="0"/>
              <a:t>	</a:t>
            </a:r>
            <a:r>
              <a:rPr lang="en-US" sz="2000" dirty="0" smtClean="0"/>
              <a:t>you will get output like this:</a:t>
            </a:r>
          </a:p>
          <a:p>
            <a:pPr marL="571500" indent="-571500">
              <a:buNone/>
            </a:pPr>
            <a:endParaRPr lang="en-US" sz="2400" dirty="0" smtClean="0"/>
          </a:p>
          <a:p>
            <a:pPr marL="571500" indent="-571500">
              <a:buNone/>
            </a:pP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7" name="Picture 6"/>
          <p:cNvPicPr>
            <a:picLocks noChangeAspect="1"/>
          </p:cNvPicPr>
          <p:nvPr/>
        </p:nvPicPr>
        <p:blipFill>
          <a:blip r:embed="rId2"/>
          <a:stretch>
            <a:fillRect/>
          </a:stretch>
        </p:blipFill>
        <p:spPr>
          <a:xfrm>
            <a:off x="4831180" y="4355760"/>
            <a:ext cx="943864" cy="1887728"/>
          </a:xfrm>
          <a:prstGeom prst="rect">
            <a:avLst/>
          </a:prstGeom>
        </p:spPr>
      </p:pic>
      <p:sp>
        <p:nvSpPr>
          <p:cNvPr id="8" name="TextBox 7"/>
          <p:cNvSpPr txBox="1"/>
          <p:nvPr/>
        </p:nvSpPr>
        <p:spPr>
          <a:xfrm>
            <a:off x="6323858" y="4651907"/>
            <a:ext cx="2168244" cy="523220"/>
          </a:xfrm>
          <a:prstGeom prst="rect">
            <a:avLst/>
          </a:prstGeom>
          <a:noFill/>
          <a:ln>
            <a:solidFill>
              <a:srgbClr val="FF0000"/>
            </a:solidFill>
          </a:ln>
        </p:spPr>
        <p:txBody>
          <a:bodyPr wrap="none" rtlCol="0">
            <a:spAutoFit/>
          </a:bodyPr>
          <a:lstStyle/>
          <a:p>
            <a:r>
              <a:rPr lang="en-US" sz="1400" dirty="0" smtClean="0">
                <a:solidFill>
                  <a:schemeClr val="bg2"/>
                </a:solidFill>
              </a:rPr>
              <a:t>This is the final time,</a:t>
            </a:r>
          </a:p>
          <a:p>
            <a:r>
              <a:rPr lang="en-US" sz="1400" dirty="0" smtClean="0">
                <a:solidFill>
                  <a:schemeClr val="bg2"/>
                </a:solidFill>
              </a:rPr>
              <a:t>rounded population vector.</a:t>
            </a:r>
            <a:endParaRPr lang="en-US" sz="1400" dirty="0">
              <a:solidFill>
                <a:schemeClr val="bg2"/>
              </a:solidFill>
            </a:endParaRPr>
          </a:p>
        </p:txBody>
      </p:sp>
      <p:sp>
        <p:nvSpPr>
          <p:cNvPr id="9" name="TextBox 8"/>
          <p:cNvSpPr txBox="1"/>
          <p:nvPr/>
        </p:nvSpPr>
        <p:spPr>
          <a:xfrm>
            <a:off x="6346668" y="5529955"/>
            <a:ext cx="1793217" cy="523220"/>
          </a:xfrm>
          <a:prstGeom prst="rect">
            <a:avLst/>
          </a:prstGeom>
          <a:noFill/>
          <a:ln>
            <a:solidFill>
              <a:srgbClr val="FF0000"/>
            </a:solidFill>
          </a:ln>
        </p:spPr>
        <p:txBody>
          <a:bodyPr wrap="none" rtlCol="0">
            <a:spAutoFit/>
          </a:bodyPr>
          <a:lstStyle/>
          <a:p>
            <a:r>
              <a:rPr lang="en-US" sz="1400" dirty="0" smtClean="0">
                <a:solidFill>
                  <a:schemeClr val="bg2"/>
                </a:solidFill>
              </a:rPr>
              <a:t>This is the sum of the</a:t>
            </a:r>
          </a:p>
          <a:p>
            <a:r>
              <a:rPr lang="en-US" sz="1400" dirty="0" smtClean="0">
                <a:solidFill>
                  <a:schemeClr val="bg2"/>
                </a:solidFill>
              </a:rPr>
              <a:t>entries of that vector.</a:t>
            </a:r>
            <a:endParaRPr lang="en-US" sz="1400" dirty="0">
              <a:solidFill>
                <a:schemeClr val="bg2"/>
              </a:solidFill>
            </a:endParaRPr>
          </a:p>
        </p:txBody>
      </p:sp>
      <p:cxnSp>
        <p:nvCxnSpPr>
          <p:cNvPr id="11" name="Straight Arrow Connector 10"/>
          <p:cNvCxnSpPr/>
          <p:nvPr/>
        </p:nvCxnSpPr>
        <p:spPr>
          <a:xfrm rot="10800000">
            <a:off x="5774386" y="4898109"/>
            <a:ext cx="510604" cy="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rot="10800000">
            <a:off x="5823114" y="5789115"/>
            <a:ext cx="510604" cy="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Next,</a:t>
            </a:r>
            <a:r>
              <a:rPr lang="en-US" sz="2400" dirty="0" smtClean="0"/>
              <a:t> make </a:t>
            </a:r>
            <a:r>
              <a:rPr lang="en-US" sz="2400" dirty="0" smtClean="0"/>
              <a:t>the following changes to your code:</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8" name="Picture 7"/>
          <p:cNvPicPr>
            <a:picLocks noChangeAspect="1"/>
          </p:cNvPicPr>
          <p:nvPr/>
        </p:nvPicPr>
        <p:blipFill>
          <a:blip r:embed="rId2"/>
          <a:stretch>
            <a:fillRect/>
          </a:stretch>
        </p:blipFill>
        <p:spPr>
          <a:xfrm>
            <a:off x="984250" y="1718470"/>
            <a:ext cx="7175500" cy="44577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Remarks about the changes we just made</a:t>
            </a:r>
            <a:r>
              <a:rPr lang="en-US" sz="2400" dirty="0" smtClean="0"/>
              <a:t>:</a:t>
            </a:r>
          </a:p>
          <a:p>
            <a:pPr marL="571500" indent="-571500">
              <a:buAutoNum type="arabicPeriod"/>
            </a:pPr>
            <a:r>
              <a:rPr lang="en-US" sz="2400" dirty="0" smtClean="0"/>
              <a:t>We already had one for-loop that forecasted our population out to 200 time steps. Now we’d like to simulate this process, say, 1000 times. So we need to encase our existing loop within another loop. This explains the line of code, “for </a:t>
            </a:r>
            <a:r>
              <a:rPr lang="en-US" sz="2400" dirty="0" err="1" smtClean="0"/>
              <a:t>i</a:t>
            </a:r>
            <a:r>
              <a:rPr lang="en-US" sz="2400" dirty="0" smtClean="0"/>
              <a:t>=1:1000” and the “end” to which it is attached.</a:t>
            </a:r>
          </a:p>
          <a:p>
            <a:pPr marL="571500" indent="-571500">
              <a:buFont typeface="Arial"/>
              <a:buAutoNum type="arabicPeriod"/>
            </a:pPr>
            <a:r>
              <a:rPr lang="en-US" sz="2400" dirty="0" smtClean="0"/>
              <a:t>After each 200 year run, we need to see if the population is extinct. That is why we ask, “if </a:t>
            </a:r>
            <a:r>
              <a:rPr lang="en-US" sz="2400" dirty="0" err="1" smtClean="0"/>
              <a:t>sum(round(v</a:t>
            </a:r>
            <a:r>
              <a:rPr lang="en-US" sz="2400" dirty="0" smtClean="0"/>
              <a:t>))==</a:t>
            </a:r>
            <a:r>
              <a:rPr lang="en-US" sz="2400" dirty="0" smtClean="0"/>
              <a:t>0”. MATLAB will check to see if this condition is true. (When checking for an equality- as we are here- we have to use two equal signs.) If the condition is true, then MATLAB will carry out the following command. Otherwise, it will do nothing and move past the “if-end” line of code.</a:t>
            </a: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fontScale="92500"/>
          </a:bodyPr>
          <a:lstStyle/>
          <a:p>
            <a:pPr marL="571500" indent="-571500">
              <a:buNone/>
            </a:pPr>
            <a:r>
              <a:rPr lang="en-US" sz="2400" dirty="0" smtClean="0"/>
              <a:t>(continued) Remarks </a:t>
            </a:r>
            <a:r>
              <a:rPr lang="en-US" sz="2400" dirty="0" smtClean="0"/>
              <a:t>about the changes we just made</a:t>
            </a:r>
            <a:r>
              <a:rPr lang="en-US" sz="2400" dirty="0" smtClean="0"/>
              <a:t>:</a:t>
            </a:r>
          </a:p>
          <a:p>
            <a:pPr marL="571500" indent="-571500">
              <a:buNone/>
            </a:pPr>
            <a:r>
              <a:rPr lang="en-US" sz="2400" dirty="0" smtClean="0"/>
              <a:t>3. 	Now, if the population is extinct, we need to somehow take note of this fact. An easy way to accomplish this is to simply count how many times it happens. We start off with the count equal to zero. This explains the very first line of code where we initialize our extinction count, E, to be zero.</a:t>
            </a:r>
          </a:p>
          <a:p>
            <a:pPr marL="571500" indent="-571500">
              <a:buNone/>
            </a:pPr>
            <a:r>
              <a:rPr lang="en-US" sz="2400" dirty="0" smtClean="0"/>
              <a:t>4.	Then the first time our population goes extinct, MATLAB will set E=E+1 which would be E=0+1=1. The next time </a:t>
            </a:r>
            <a:r>
              <a:rPr lang="en-US" sz="2400" dirty="0" smtClean="0"/>
              <a:t>our population goes extinct, MATLAB will set E=E+1 which would be E</a:t>
            </a:r>
            <a:r>
              <a:rPr lang="en-US" sz="2400" dirty="0" smtClean="0"/>
              <a:t>=1+</a:t>
            </a:r>
            <a:r>
              <a:rPr lang="en-US" sz="2400" dirty="0" smtClean="0"/>
              <a:t>1</a:t>
            </a:r>
            <a:r>
              <a:rPr lang="en-US" sz="2400" dirty="0" smtClean="0"/>
              <a:t>=2. And so on. This explains the other part of the “if-end” line of code.</a:t>
            </a:r>
          </a:p>
          <a:p>
            <a:pPr marL="571500" indent="-571500">
              <a:buNone/>
            </a:pPr>
            <a:r>
              <a:rPr lang="en-US" sz="2400" dirty="0" smtClean="0"/>
              <a:t>5.	Finally, after the 1000 simulations, we ask MATLAB to output the percentage of the simulations wherein the population went extinct. This explains the very last line of code, “E/1000”</a:t>
            </a: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Now, let’s run this code a few times. Here’s the output from the command window:</a:t>
            </a: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6" name="Picture 5"/>
          <p:cNvPicPr>
            <a:picLocks noChangeAspect="1"/>
          </p:cNvPicPr>
          <p:nvPr/>
        </p:nvPicPr>
        <p:blipFill>
          <a:blip r:embed="rId2"/>
          <a:stretch>
            <a:fillRect/>
          </a:stretch>
        </p:blipFill>
        <p:spPr>
          <a:xfrm>
            <a:off x="1219427" y="2071319"/>
            <a:ext cx="2101991" cy="4039595"/>
          </a:xfrm>
          <a:prstGeom prst="rect">
            <a:avLst/>
          </a:prstGeom>
        </p:spPr>
      </p:pic>
      <p:sp>
        <p:nvSpPr>
          <p:cNvPr id="7" name="TextBox 6"/>
          <p:cNvSpPr txBox="1"/>
          <p:nvPr/>
        </p:nvSpPr>
        <p:spPr>
          <a:xfrm>
            <a:off x="3991278" y="2954415"/>
            <a:ext cx="3884973" cy="923330"/>
          </a:xfrm>
          <a:prstGeom prst="rect">
            <a:avLst/>
          </a:prstGeom>
          <a:noFill/>
          <a:ln>
            <a:solidFill>
              <a:srgbClr val="FF0000"/>
            </a:solidFill>
          </a:ln>
        </p:spPr>
        <p:txBody>
          <a:bodyPr wrap="none" rtlCol="0">
            <a:spAutoFit/>
          </a:bodyPr>
          <a:lstStyle/>
          <a:p>
            <a:r>
              <a:rPr lang="en-US" dirty="0" smtClean="0">
                <a:solidFill>
                  <a:schemeClr val="bg2"/>
                </a:solidFill>
              </a:rPr>
              <a:t>I ran the 1000 simulations of a 200 year</a:t>
            </a:r>
          </a:p>
          <a:p>
            <a:r>
              <a:rPr lang="en-US" dirty="0" smtClean="0">
                <a:solidFill>
                  <a:schemeClr val="bg2"/>
                </a:solidFill>
              </a:rPr>
              <a:t>forecast, 4 times. The population never</a:t>
            </a:r>
          </a:p>
          <a:p>
            <a:r>
              <a:rPr lang="en-US" dirty="0" smtClean="0">
                <a:solidFill>
                  <a:schemeClr val="bg2"/>
                </a:solidFill>
              </a:rPr>
              <a:t>went extinct!</a:t>
            </a:r>
            <a:endParaRPr lang="en-US" dirty="0">
              <a:solidFill>
                <a:schemeClr val="bg2"/>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Now, </a:t>
            </a:r>
            <a:r>
              <a:rPr lang="en-US" sz="2400" dirty="0" smtClean="0"/>
              <a:t>l</a:t>
            </a:r>
            <a:r>
              <a:rPr lang="en-US" sz="2400" dirty="0" smtClean="0"/>
              <a:t>et’s fix </a:t>
            </a:r>
            <a:r>
              <a:rPr lang="en-US" sz="2400" dirty="0" smtClean="0"/>
              <a:t>S back to 0.8 and repeat the </a:t>
            </a:r>
            <a:r>
              <a:rPr lang="en-US" sz="2400" dirty="0" smtClean="0"/>
              <a:t>previous steps </a:t>
            </a:r>
            <a:r>
              <a:rPr lang="en-US" sz="2400" dirty="0" smtClean="0"/>
              <a:t>with F ranging over (0.31, 0.45</a:t>
            </a:r>
            <a:r>
              <a:rPr lang="en-US" sz="2400" dirty="0" smtClean="0"/>
              <a:t>)</a:t>
            </a:r>
            <a:r>
              <a:rPr lang="en-US" sz="2400" dirty="0" smtClean="0"/>
              <a:t>:</a:t>
            </a: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7" name="Picture 6"/>
          <p:cNvPicPr>
            <a:picLocks noChangeAspect="1"/>
          </p:cNvPicPr>
          <p:nvPr/>
        </p:nvPicPr>
        <p:blipFill>
          <a:blip r:embed="rId2"/>
          <a:stretch>
            <a:fillRect/>
          </a:stretch>
        </p:blipFill>
        <p:spPr>
          <a:xfrm>
            <a:off x="1231260" y="2050323"/>
            <a:ext cx="6576998" cy="4169654"/>
          </a:xfrm>
          <a:prstGeom prst="rect">
            <a:avLst/>
          </a:prstGeom>
        </p:spPr>
      </p:pic>
      <p:sp>
        <p:nvSpPr>
          <p:cNvPr id="8" name="TextBox 7"/>
          <p:cNvSpPr txBox="1"/>
          <p:nvPr/>
        </p:nvSpPr>
        <p:spPr>
          <a:xfrm>
            <a:off x="4678099" y="4186930"/>
            <a:ext cx="2838087" cy="1600438"/>
          </a:xfrm>
          <a:prstGeom prst="rect">
            <a:avLst/>
          </a:prstGeom>
          <a:noFill/>
          <a:ln>
            <a:solidFill>
              <a:srgbClr val="FF0000"/>
            </a:solidFill>
          </a:ln>
        </p:spPr>
        <p:txBody>
          <a:bodyPr wrap="none" rtlCol="0">
            <a:spAutoFit/>
          </a:bodyPr>
          <a:lstStyle/>
          <a:p>
            <a:r>
              <a:rPr lang="en-US" sz="1400" dirty="0" smtClean="0">
                <a:solidFill>
                  <a:schemeClr val="bg2"/>
                </a:solidFill>
              </a:rPr>
              <a:t>Notice that instead of deleting</a:t>
            </a:r>
          </a:p>
          <a:p>
            <a:r>
              <a:rPr lang="en-US" sz="1400" dirty="0" smtClean="0">
                <a:solidFill>
                  <a:schemeClr val="bg2"/>
                </a:solidFill>
              </a:rPr>
              <a:t>the line of code for varying S,</a:t>
            </a:r>
          </a:p>
          <a:p>
            <a:r>
              <a:rPr lang="en-US" sz="1400" dirty="0" smtClean="0">
                <a:solidFill>
                  <a:schemeClr val="bg2"/>
                </a:solidFill>
              </a:rPr>
              <a:t>I have simply put a % in front of</a:t>
            </a:r>
          </a:p>
          <a:p>
            <a:r>
              <a:rPr lang="en-US" sz="1400" dirty="0" smtClean="0">
                <a:solidFill>
                  <a:schemeClr val="bg2"/>
                </a:solidFill>
              </a:rPr>
              <a:t>it. Now MATLAB won’t execute </a:t>
            </a:r>
          </a:p>
          <a:p>
            <a:r>
              <a:rPr lang="en-US" sz="1400" dirty="0" smtClean="0">
                <a:solidFill>
                  <a:schemeClr val="bg2"/>
                </a:solidFill>
              </a:rPr>
              <a:t>that line. This is handy since I </a:t>
            </a:r>
          </a:p>
          <a:p>
            <a:r>
              <a:rPr lang="en-US" sz="1400" dirty="0" smtClean="0">
                <a:solidFill>
                  <a:schemeClr val="bg2"/>
                </a:solidFill>
              </a:rPr>
              <a:t>want to use that line later. I won’t </a:t>
            </a:r>
          </a:p>
          <a:p>
            <a:r>
              <a:rPr lang="en-US" sz="1400" dirty="0" smtClean="0">
                <a:solidFill>
                  <a:schemeClr val="bg2"/>
                </a:solidFill>
              </a:rPr>
              <a:t>have to retype it; I just delete the %.</a:t>
            </a:r>
            <a:endParaRPr lang="en-US" sz="1400" dirty="0">
              <a:solidFill>
                <a:schemeClr val="bg2"/>
              </a:solidFill>
            </a:endParaRPr>
          </a:p>
        </p:txBody>
      </p:sp>
      <p:cxnSp>
        <p:nvCxnSpPr>
          <p:cNvPr id="10" name="Straight Arrow Connector 9"/>
          <p:cNvCxnSpPr/>
          <p:nvPr/>
        </p:nvCxnSpPr>
        <p:spPr>
          <a:xfrm rot="10800000">
            <a:off x="4157521" y="5107024"/>
            <a:ext cx="507628" cy="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Now, let’s run this code a few times. Here’s the output from the command window:</a:t>
            </a: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sp>
        <p:nvSpPr>
          <p:cNvPr id="7" name="TextBox 6"/>
          <p:cNvSpPr txBox="1"/>
          <p:nvPr/>
        </p:nvSpPr>
        <p:spPr>
          <a:xfrm>
            <a:off x="3991278" y="2954415"/>
            <a:ext cx="3884973" cy="923330"/>
          </a:xfrm>
          <a:prstGeom prst="rect">
            <a:avLst/>
          </a:prstGeom>
          <a:noFill/>
          <a:ln>
            <a:solidFill>
              <a:srgbClr val="FF0000"/>
            </a:solidFill>
          </a:ln>
        </p:spPr>
        <p:txBody>
          <a:bodyPr wrap="none" rtlCol="0">
            <a:spAutoFit/>
          </a:bodyPr>
          <a:lstStyle/>
          <a:p>
            <a:r>
              <a:rPr lang="en-US" dirty="0" smtClean="0">
                <a:solidFill>
                  <a:schemeClr val="bg2"/>
                </a:solidFill>
              </a:rPr>
              <a:t>I ran the 1000 simulations of a 200 year</a:t>
            </a:r>
          </a:p>
          <a:p>
            <a:r>
              <a:rPr lang="en-US" dirty="0" smtClean="0">
                <a:solidFill>
                  <a:schemeClr val="bg2"/>
                </a:solidFill>
              </a:rPr>
              <a:t>forecast, 5 times. The population went </a:t>
            </a:r>
          </a:p>
          <a:p>
            <a:r>
              <a:rPr lang="en-US" dirty="0" smtClean="0">
                <a:solidFill>
                  <a:schemeClr val="bg2"/>
                </a:solidFill>
              </a:rPr>
              <a:t>extinct approximately 13% of the time.</a:t>
            </a:r>
            <a:endParaRPr lang="en-US" dirty="0">
              <a:solidFill>
                <a:schemeClr val="bg2"/>
              </a:solidFill>
            </a:endParaRPr>
          </a:p>
        </p:txBody>
      </p:sp>
      <p:pic>
        <p:nvPicPr>
          <p:cNvPr id="8" name="Picture 7"/>
          <p:cNvPicPr>
            <a:picLocks noChangeAspect="1"/>
          </p:cNvPicPr>
          <p:nvPr/>
        </p:nvPicPr>
        <p:blipFill>
          <a:blip r:embed="rId2"/>
          <a:stretch>
            <a:fillRect/>
          </a:stretch>
        </p:blipFill>
        <p:spPr>
          <a:xfrm>
            <a:off x="1297155" y="2022085"/>
            <a:ext cx="2214640" cy="4185911"/>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First off, let’s re-open our </a:t>
            </a:r>
            <a:r>
              <a:rPr lang="en-US" sz="2400" dirty="0" err="1" smtClean="0"/>
              <a:t>m</a:t>
            </a:r>
            <a:r>
              <a:rPr lang="en-US" sz="2400" dirty="0" smtClean="0"/>
              <a:t>-file for Project 2, question 1.a:</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9" name="Picture 8"/>
          <p:cNvPicPr>
            <a:picLocks noChangeAspect="1"/>
          </p:cNvPicPr>
          <p:nvPr/>
        </p:nvPicPr>
        <p:blipFill>
          <a:blip r:embed="rId2"/>
          <a:stretch>
            <a:fillRect/>
          </a:stretch>
        </p:blipFill>
        <p:spPr>
          <a:xfrm>
            <a:off x="1219200" y="1783002"/>
            <a:ext cx="6705600" cy="44323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marL="571500" indent="-571500">
              <a:buNone/>
            </a:pPr>
            <a:r>
              <a:rPr lang="en-US" sz="2400" dirty="0" smtClean="0"/>
              <a:t>Summary so far:</a:t>
            </a:r>
          </a:p>
          <a:p>
            <a:pPr marL="571500" indent="-571500"/>
            <a:r>
              <a:rPr lang="en-US" sz="2400" dirty="0" smtClean="0"/>
              <a:t>When we let S vary over the interval (0.77, 0.80), our population never went extinct.</a:t>
            </a:r>
          </a:p>
          <a:p>
            <a:pPr marL="571500" indent="-571500"/>
            <a:r>
              <a:rPr lang="en-US" sz="2400" dirty="0" smtClean="0"/>
              <a:t>When we let</a:t>
            </a:r>
            <a:r>
              <a:rPr lang="en-US" sz="2400" dirty="0" smtClean="0"/>
              <a:t> F </a:t>
            </a:r>
            <a:r>
              <a:rPr lang="en-US" sz="2400" dirty="0" smtClean="0"/>
              <a:t>vary over the interval (</a:t>
            </a:r>
            <a:r>
              <a:rPr lang="en-US" sz="2400" dirty="0" smtClean="0"/>
              <a:t>0.31, 0.45)</a:t>
            </a:r>
            <a:r>
              <a:rPr lang="en-US" sz="2400" dirty="0" smtClean="0"/>
              <a:t>, our population</a:t>
            </a:r>
            <a:r>
              <a:rPr lang="en-US" sz="2400" dirty="0" smtClean="0"/>
              <a:t> went extinct ~13% of the time.</a:t>
            </a:r>
          </a:p>
          <a:p>
            <a:pPr marL="571500" indent="-571500">
              <a:buNone/>
            </a:pPr>
            <a:r>
              <a:rPr lang="en-US" sz="2400" dirty="0" smtClean="0"/>
              <a:t>Your tasks from here</a:t>
            </a:r>
            <a:r>
              <a:rPr lang="en-US" sz="2400" dirty="0" smtClean="0"/>
              <a:t>:</a:t>
            </a:r>
          </a:p>
          <a:p>
            <a:pPr marL="571500" indent="-571500">
              <a:buAutoNum type="arabicParenR"/>
            </a:pPr>
            <a:r>
              <a:rPr lang="en-US" sz="2400" dirty="0" smtClean="0"/>
              <a:t>Without running the code, predict what will happen if you let both parameters vary. Now run the code and compare the results with your prediction.</a:t>
            </a:r>
          </a:p>
          <a:p>
            <a:pPr marL="571500" indent="-571500">
              <a:buAutoNum type="arabicParenR"/>
            </a:pPr>
            <a:r>
              <a:rPr lang="en-US" sz="2400" dirty="0" smtClean="0"/>
              <a:t>Suppose you’ve </a:t>
            </a:r>
            <a:r>
              <a:rPr lang="en-US" sz="2400" dirty="0" smtClean="0"/>
              <a:t>been given a budget for management of the population. You can afford to either:</a:t>
            </a:r>
          </a:p>
          <a:p>
            <a:pPr marL="971550" lvl="1" indent="-571500">
              <a:buFont typeface="+mj-lt"/>
              <a:buAutoNum type="alphaLcParenR"/>
            </a:pPr>
            <a:r>
              <a:rPr lang="en-US" sz="2000" dirty="0" smtClean="0"/>
              <a:t>Raise the lower bound of F by 0.05 to get (0.36,0.45)</a:t>
            </a:r>
          </a:p>
          <a:p>
            <a:pPr marL="971550" lvl="1" indent="-571500">
              <a:buFont typeface="+mj-lt"/>
              <a:buAutoNum type="alphaLcParenR"/>
            </a:pPr>
            <a:r>
              <a:rPr lang="en-US" sz="2000" dirty="0" smtClean="0"/>
              <a:t>Raise the lower bound of S by 0.027 to get (0.797,0.80)</a:t>
            </a:r>
          </a:p>
          <a:p>
            <a:pPr marL="971550" lvl="1" indent="-571500">
              <a:buNone/>
            </a:pPr>
            <a:r>
              <a:rPr lang="en-US" sz="2000" dirty="0" smtClean="0"/>
              <a:t>Based on the first 3 questions, predict which strategy you think is best. Explain your reasoning.</a:t>
            </a:r>
            <a:endParaRPr lang="en-US" dirty="0" smtClean="0"/>
          </a:p>
          <a:p>
            <a:pPr marL="571500" indent="-571500">
              <a:buFont typeface="+mj-lt"/>
              <a:buAutoNum type="arabicParenR"/>
            </a:pPr>
            <a:r>
              <a:rPr lang="en-US" sz="2400" dirty="0" smtClean="0"/>
              <a:t>Now run the code several times for each strategy. Write down the results for each strategy. Which one should you choose? How does this compare with your prediction?</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Now update the fecundity</a:t>
            </a:r>
            <a:r>
              <a:rPr lang="en-US" sz="2400" dirty="0" smtClean="0"/>
              <a:t> </a:t>
            </a:r>
            <a:r>
              <a:rPr lang="en-US" sz="2400" dirty="0" smtClean="0"/>
              <a:t>&amp; </a:t>
            </a:r>
            <a:r>
              <a:rPr lang="en-US" sz="2400" dirty="0" smtClean="0"/>
              <a:t>survival </a:t>
            </a:r>
            <a:r>
              <a:rPr lang="en-US" sz="2400" dirty="0" smtClean="0"/>
              <a:t>rates</a:t>
            </a:r>
            <a:r>
              <a:rPr lang="en-US" sz="2400" dirty="0" smtClean="0"/>
              <a:t>,  and initial condition:</a:t>
            </a: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10" name="Picture 9"/>
          <p:cNvPicPr>
            <a:picLocks noChangeAspect="1"/>
          </p:cNvPicPr>
          <p:nvPr/>
        </p:nvPicPr>
        <p:blipFill>
          <a:blip r:embed="rId2"/>
          <a:stretch>
            <a:fillRect/>
          </a:stretch>
        </p:blipFill>
        <p:spPr>
          <a:xfrm>
            <a:off x="1171776" y="1721059"/>
            <a:ext cx="6638711" cy="4382499"/>
          </a:xfrm>
          <a:prstGeom prst="rect">
            <a:avLst/>
          </a:prstGeom>
        </p:spPr>
      </p:pic>
      <p:cxnSp>
        <p:nvCxnSpPr>
          <p:cNvPr id="13" name="Straight Arrow Connector 12"/>
          <p:cNvCxnSpPr/>
          <p:nvPr/>
        </p:nvCxnSpPr>
        <p:spPr>
          <a:xfrm rot="10800000">
            <a:off x="3006414" y="3019204"/>
            <a:ext cx="829358"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rot="10800000">
            <a:off x="3249527" y="3301184"/>
            <a:ext cx="829358"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rot="10800000">
            <a:off x="3155706" y="3583164"/>
            <a:ext cx="829358"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Before adding the randomness, let’s run the model:</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9" name="Picture 8"/>
          <p:cNvPicPr>
            <a:picLocks noChangeAspect="1"/>
          </p:cNvPicPr>
          <p:nvPr/>
        </p:nvPicPr>
        <p:blipFill>
          <a:blip r:embed="rId2"/>
          <a:stretch>
            <a:fillRect/>
          </a:stretch>
        </p:blipFill>
        <p:spPr>
          <a:xfrm>
            <a:off x="1263650" y="1762146"/>
            <a:ext cx="6616700" cy="4292600"/>
          </a:xfrm>
          <a:prstGeom prst="rect">
            <a:avLst/>
          </a:prstGeom>
        </p:spPr>
      </p:pic>
      <p:sp>
        <p:nvSpPr>
          <p:cNvPr id="10" name="TextBox 9"/>
          <p:cNvSpPr txBox="1"/>
          <p:nvPr/>
        </p:nvSpPr>
        <p:spPr>
          <a:xfrm>
            <a:off x="4617432" y="4146547"/>
            <a:ext cx="2382871" cy="646331"/>
          </a:xfrm>
          <a:prstGeom prst="rect">
            <a:avLst/>
          </a:prstGeom>
          <a:noFill/>
          <a:ln>
            <a:solidFill>
              <a:srgbClr val="FF0000"/>
            </a:solidFill>
          </a:ln>
        </p:spPr>
        <p:txBody>
          <a:bodyPr wrap="none" rtlCol="0">
            <a:spAutoFit/>
          </a:bodyPr>
          <a:lstStyle/>
          <a:p>
            <a:r>
              <a:rPr lang="en-US" dirty="0" smtClean="0">
                <a:solidFill>
                  <a:schemeClr val="bg1"/>
                </a:solidFill>
              </a:rPr>
              <a:t>Population seems to be</a:t>
            </a:r>
          </a:p>
          <a:p>
            <a:r>
              <a:rPr lang="en-US" dirty="0" smtClean="0">
                <a:solidFill>
                  <a:schemeClr val="bg1"/>
                </a:solidFill>
              </a:rPr>
              <a:t>	growing.</a:t>
            </a:r>
            <a:endParaRPr lang="en-US"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Let’s modify our </a:t>
            </a:r>
            <a:r>
              <a:rPr lang="en-US" sz="2400" dirty="0" err="1" smtClean="0"/>
              <a:t>m</a:t>
            </a:r>
            <a:r>
              <a:rPr lang="en-US" sz="2400" dirty="0" smtClean="0"/>
              <a:t>-file for question 1.b. to see a graph:</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Again, seems to be growing. How can</a:t>
            </a:r>
            <a:r>
              <a:rPr lang="en-US" sz="2400" dirty="0" smtClean="0"/>
              <a:t> we </a:t>
            </a:r>
            <a:r>
              <a:rPr lang="en-US" sz="2400" dirty="0" smtClean="0"/>
              <a:t>know for sure?</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6" name="Picture 5"/>
          <p:cNvPicPr>
            <a:picLocks noChangeAspect="1"/>
          </p:cNvPicPr>
          <p:nvPr/>
        </p:nvPicPr>
        <p:blipFill>
          <a:blip r:embed="rId2"/>
          <a:stretch>
            <a:fillRect/>
          </a:stretch>
        </p:blipFill>
        <p:spPr>
          <a:xfrm>
            <a:off x="1267410" y="1769686"/>
            <a:ext cx="6350000" cy="37592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We find the dominant </a:t>
            </a:r>
            <a:r>
              <a:rPr lang="en-US" sz="2400" dirty="0" err="1" smtClean="0"/>
              <a:t>eigenvalue</a:t>
            </a:r>
            <a:r>
              <a:rPr lang="en-US" sz="2400" dirty="0" smtClean="0"/>
              <a:t>! If it’s greater than 1, then the population will grow:</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8" name="Picture 7"/>
          <p:cNvPicPr>
            <a:picLocks noChangeAspect="1"/>
          </p:cNvPicPr>
          <p:nvPr/>
        </p:nvPicPr>
        <p:blipFill>
          <a:blip r:embed="rId2"/>
          <a:stretch>
            <a:fillRect/>
          </a:stretch>
        </p:blipFill>
        <p:spPr>
          <a:xfrm>
            <a:off x="1282700" y="2097506"/>
            <a:ext cx="6578600" cy="4140200"/>
          </a:xfrm>
          <a:prstGeom prst="rect">
            <a:avLst/>
          </a:prstGeom>
        </p:spPr>
      </p:pic>
      <p:sp>
        <p:nvSpPr>
          <p:cNvPr id="9" name="TextBox 8"/>
          <p:cNvSpPr txBox="1"/>
          <p:nvPr/>
        </p:nvSpPr>
        <p:spPr>
          <a:xfrm>
            <a:off x="3732101" y="4263167"/>
            <a:ext cx="3798298" cy="1200329"/>
          </a:xfrm>
          <a:prstGeom prst="rect">
            <a:avLst/>
          </a:prstGeom>
          <a:noFill/>
          <a:ln>
            <a:solidFill>
              <a:srgbClr val="FF0000"/>
            </a:solidFill>
          </a:ln>
        </p:spPr>
        <p:txBody>
          <a:bodyPr wrap="none" rtlCol="0">
            <a:spAutoFit/>
          </a:bodyPr>
          <a:lstStyle/>
          <a:p>
            <a:r>
              <a:rPr lang="en-US" dirty="0" smtClean="0">
                <a:solidFill>
                  <a:schemeClr val="bg1"/>
                </a:solidFill>
              </a:rPr>
              <a:t>It is greater than 1, but notice that</a:t>
            </a:r>
          </a:p>
          <a:p>
            <a:r>
              <a:rPr lang="en-US" dirty="0" smtClean="0">
                <a:solidFill>
                  <a:schemeClr val="bg1"/>
                </a:solidFill>
              </a:rPr>
              <a:t>	it is not much greater. This should</a:t>
            </a:r>
          </a:p>
          <a:p>
            <a:r>
              <a:rPr lang="en-US" dirty="0" smtClean="0">
                <a:solidFill>
                  <a:schemeClr val="bg1"/>
                </a:solidFill>
              </a:rPr>
              <a:t>	indicate to us that small changes</a:t>
            </a:r>
          </a:p>
          <a:p>
            <a:r>
              <a:rPr lang="en-US" dirty="0" smtClean="0">
                <a:solidFill>
                  <a:schemeClr val="bg1"/>
                </a:solidFill>
              </a:rPr>
              <a:t>	could be bad news for our bison.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Now we need to add some randomness. </a:t>
            </a:r>
          </a:p>
          <a:p>
            <a:pPr marL="571500" indent="-571500"/>
            <a:r>
              <a:rPr lang="en-US" sz="2400" dirty="0" smtClean="0"/>
              <a:t>Suppose that shortly after we took on this management job, we learned that the population is doing about as good as we could hope; that is, the current parameter values are historically high.</a:t>
            </a:r>
          </a:p>
          <a:p>
            <a:pPr marL="571500" indent="-571500"/>
            <a:r>
              <a:rPr lang="en-US" sz="2400" dirty="0" smtClean="0"/>
              <a:t>From our perspective we decide to be conservative and assume that it will never be better that it is now.</a:t>
            </a:r>
            <a:endParaRPr lang="en-US" sz="2400" dirty="0" smtClean="0"/>
          </a:p>
          <a:p>
            <a:pPr marL="571500" indent="-571500"/>
            <a:r>
              <a:rPr lang="en-US" sz="2400" dirty="0" smtClean="0"/>
              <a:t>W</a:t>
            </a:r>
            <a:r>
              <a:rPr lang="en-US" sz="2400" dirty="0" smtClean="0"/>
              <a:t>e </a:t>
            </a:r>
            <a:r>
              <a:rPr lang="en-US" sz="2400" dirty="0" smtClean="0"/>
              <a:t>determine from data that the adult survival probability ranges from 0.77 to 0.80 from year to year.</a:t>
            </a:r>
          </a:p>
          <a:p>
            <a:pPr marL="571500" indent="-571500"/>
            <a:r>
              <a:rPr lang="en-US" sz="2400" dirty="0" smtClean="0"/>
              <a:t>Before adding randomness for adult fecundity, let’s explore the case</a:t>
            </a:r>
            <a:r>
              <a:rPr lang="en-US" sz="2400" dirty="0" smtClean="0"/>
              <a:t> where only </a:t>
            </a:r>
            <a:r>
              <a:rPr lang="en-US" sz="2400" dirty="0" smtClean="0"/>
              <a:t>survival probability</a:t>
            </a:r>
            <a:r>
              <a:rPr lang="en-US" sz="2400" dirty="0" smtClean="0"/>
              <a:t> varies. </a:t>
            </a: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Make the following changes to your code:</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9" name="Picture 8"/>
          <p:cNvPicPr>
            <a:picLocks noChangeAspect="1"/>
          </p:cNvPicPr>
          <p:nvPr/>
        </p:nvPicPr>
        <p:blipFill>
          <a:blip r:embed="rId2"/>
          <a:stretch>
            <a:fillRect/>
          </a:stretch>
        </p:blipFill>
        <p:spPr>
          <a:xfrm>
            <a:off x="990600" y="1718470"/>
            <a:ext cx="7162800" cy="44577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Bison Management</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Remarks about the changes we just made</a:t>
            </a:r>
            <a:r>
              <a:rPr lang="en-US" sz="2400" dirty="0" smtClean="0"/>
              <a:t>:</a:t>
            </a:r>
            <a:endParaRPr lang="en-US" sz="2400" dirty="0" smtClean="0"/>
          </a:p>
          <a:p>
            <a:pPr marL="571500" indent="-571500">
              <a:buAutoNum type="arabicPeriod"/>
            </a:pPr>
            <a:r>
              <a:rPr lang="en-US" sz="2400" dirty="0" smtClean="0"/>
              <a:t>Notice </a:t>
            </a:r>
            <a:r>
              <a:rPr lang="en-US" sz="2400" dirty="0" smtClean="0"/>
              <a:t>that the adult survival rate (the (3,3) entry of matrix A) is being changed each year. Let’s look at the MATLAB command “rand”</a:t>
            </a:r>
            <a:r>
              <a:rPr lang="en-US" sz="2400" dirty="0" smtClean="0"/>
              <a:t>:</a:t>
            </a:r>
          </a:p>
          <a:p>
            <a:pPr marL="571500" indent="-571500">
              <a:buAutoNum type="arabicPeriod"/>
            </a:pPr>
            <a:endParaRPr lang="en-US" sz="2400" dirty="0" smtClean="0"/>
          </a:p>
          <a:p>
            <a:pPr marL="571500" indent="-571500">
              <a:buAutoNum type="arabicPeriod"/>
            </a:pPr>
            <a:endParaRPr lang="en-US" sz="2400" dirty="0" smtClean="0"/>
          </a:p>
          <a:p>
            <a:pPr marL="571500" indent="-571500">
              <a:buAutoNum type="arabicPeriod"/>
            </a:pPr>
            <a:endParaRPr lang="en-US" sz="2400" dirty="0" smtClean="0"/>
          </a:p>
          <a:p>
            <a:pPr marL="571500" indent="-571500">
              <a:buAutoNum type="arabicPeriod"/>
            </a:pPr>
            <a:endParaRPr lang="en-US" sz="2400" dirty="0" smtClean="0"/>
          </a:p>
          <a:p>
            <a:pPr marL="571500" indent="-571500">
              <a:buAutoNum type="arabicPeriod"/>
            </a:pPr>
            <a:endParaRPr lang="en-US" sz="2400" dirty="0" smtClean="0"/>
          </a:p>
          <a:p>
            <a:pPr marL="571500" indent="-571500">
              <a:buAutoNum type="arabicPeriod"/>
            </a:pPr>
            <a:endParaRPr lang="en-US" sz="2400" dirty="0" smtClean="0"/>
          </a:p>
          <a:p>
            <a:pPr marL="571500" indent="-571500">
              <a:buNone/>
            </a:pPr>
            <a:r>
              <a:rPr lang="en-US" sz="2400" dirty="0" smtClean="0"/>
              <a:t>	</a:t>
            </a:r>
            <a:r>
              <a:rPr lang="en-US" sz="2400" dirty="0" smtClean="0"/>
              <a:t>The command rand(1) always returns a random number between 0 and 1</a:t>
            </a:r>
            <a:r>
              <a:rPr lang="en-US" sz="2400" dirty="0" smtClean="0"/>
              <a:t>.</a:t>
            </a:r>
            <a:endParaRPr lang="en-US" sz="2400" dirty="0" smtClean="0"/>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smtClean="0">
                <a:solidFill>
                  <a:prstClr val="white"/>
                </a:solidFill>
              </a:rPr>
              <a:t>151 Project 3</a:t>
            </a:r>
            <a:endParaRPr lang="en-US" dirty="0">
              <a:solidFill>
                <a:prstClr val="white"/>
              </a:solidFill>
            </a:endParaRPr>
          </a:p>
        </p:txBody>
      </p:sp>
      <p:pic>
        <p:nvPicPr>
          <p:cNvPr id="8" name="Picture 7"/>
          <p:cNvPicPr>
            <a:picLocks noChangeAspect="1"/>
          </p:cNvPicPr>
          <p:nvPr/>
        </p:nvPicPr>
        <p:blipFill>
          <a:blip r:embed="rId2"/>
          <a:stretch>
            <a:fillRect/>
          </a:stretch>
        </p:blipFill>
        <p:spPr>
          <a:xfrm>
            <a:off x="1513847" y="2966100"/>
            <a:ext cx="1790890" cy="2324608"/>
          </a:xfrm>
          <a:prstGeom prst="rect">
            <a:avLst/>
          </a:prstGeom>
        </p:spPr>
      </p:pic>
      <p:pic>
        <p:nvPicPr>
          <p:cNvPr id="9" name="Picture 8"/>
          <p:cNvPicPr>
            <a:picLocks noChangeAspect="1"/>
          </p:cNvPicPr>
          <p:nvPr/>
        </p:nvPicPr>
        <p:blipFill>
          <a:blip r:embed="rId3"/>
          <a:stretch>
            <a:fillRect/>
          </a:stretch>
        </p:blipFill>
        <p:spPr>
          <a:xfrm>
            <a:off x="3412416" y="2949554"/>
            <a:ext cx="1808273" cy="2331720"/>
          </a:xfrm>
          <a:prstGeom prst="rect">
            <a:avLst/>
          </a:prstGeom>
        </p:spPr>
      </p:pic>
      <p:pic>
        <p:nvPicPr>
          <p:cNvPr id="10" name="Picture 9"/>
          <p:cNvPicPr>
            <a:picLocks noChangeAspect="1"/>
          </p:cNvPicPr>
          <p:nvPr/>
        </p:nvPicPr>
        <p:blipFill>
          <a:blip r:embed="rId4"/>
          <a:stretch>
            <a:fillRect/>
          </a:stretch>
        </p:blipFill>
        <p:spPr>
          <a:xfrm>
            <a:off x="5324362" y="2949554"/>
            <a:ext cx="1808273" cy="233172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496</TotalTime>
  <Words>1737</Words>
  <Application>Microsoft Macintosh PowerPoint</Application>
  <PresentationFormat>On-screen Show (4:3)</PresentationFormat>
  <Paragraphs>148</Paragraphs>
  <Slides>20</Slides>
  <Notes>0</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1_Office Theme</vt:lpstr>
      <vt:lpstr>Microsoft Equation</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lpstr>Bison Management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Bison Management</dc:title>
  <dc:creator>Jason Bintz</dc:creator>
  <cp:lastModifiedBy>Jason Bintz</cp:lastModifiedBy>
  <cp:revision>36</cp:revision>
  <dcterms:created xsi:type="dcterms:W3CDTF">2012-11-22T14:26:44Z</dcterms:created>
  <dcterms:modified xsi:type="dcterms:W3CDTF">2012-11-22T21:02:33Z</dcterms:modified>
</cp:coreProperties>
</file>